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79" r:id="rId2"/>
    <p:sldId id="257" r:id="rId3"/>
    <p:sldId id="274" r:id="rId4"/>
    <p:sldId id="293" r:id="rId5"/>
    <p:sldId id="278" r:id="rId6"/>
    <p:sldId id="291" r:id="rId7"/>
    <p:sldId id="292" r:id="rId8"/>
    <p:sldId id="290" r:id="rId9"/>
    <p:sldId id="289" r:id="rId10"/>
    <p:sldId id="322" r:id="rId11"/>
    <p:sldId id="323" r:id="rId12"/>
    <p:sldId id="321" r:id="rId13"/>
    <p:sldId id="261" r:id="rId14"/>
    <p:sldId id="259" r:id="rId15"/>
    <p:sldId id="283" r:id="rId16"/>
    <p:sldId id="282" r:id="rId17"/>
    <p:sldId id="285" r:id="rId18"/>
    <p:sldId id="286" r:id="rId19"/>
    <p:sldId id="258" r:id="rId20"/>
    <p:sldId id="324" r:id="rId21"/>
    <p:sldId id="325" r:id="rId22"/>
    <p:sldId id="326" r:id="rId23"/>
    <p:sldId id="260" r:id="rId24"/>
    <p:sldId id="280" r:id="rId25"/>
    <p:sldId id="281" r:id="rId26"/>
    <p:sldId id="327" r:id="rId27"/>
    <p:sldId id="357" r:id="rId28"/>
    <p:sldId id="328" r:id="rId29"/>
    <p:sldId id="329" r:id="rId30"/>
    <p:sldId id="358" r:id="rId31"/>
    <p:sldId id="330" r:id="rId32"/>
    <p:sldId id="287" r:id="rId33"/>
    <p:sldId id="331" r:id="rId34"/>
    <p:sldId id="332" r:id="rId35"/>
    <p:sldId id="333" r:id="rId36"/>
    <p:sldId id="334" r:id="rId37"/>
    <p:sldId id="335" r:id="rId38"/>
    <p:sldId id="336" r:id="rId39"/>
    <p:sldId id="337" r:id="rId40"/>
    <p:sldId id="269" r:id="rId41"/>
    <p:sldId id="338" r:id="rId42"/>
    <p:sldId id="339" r:id="rId43"/>
    <p:sldId id="340" r:id="rId44"/>
    <p:sldId id="341" r:id="rId45"/>
    <p:sldId id="342" r:id="rId46"/>
    <p:sldId id="344" r:id="rId47"/>
    <p:sldId id="343" r:id="rId48"/>
    <p:sldId id="345" r:id="rId49"/>
    <p:sldId id="348" r:id="rId50"/>
    <p:sldId id="347" r:id="rId51"/>
    <p:sldId id="346" r:id="rId52"/>
    <p:sldId id="349" r:id="rId53"/>
    <p:sldId id="350" r:id="rId54"/>
    <p:sldId id="351" r:id="rId55"/>
    <p:sldId id="352" r:id="rId56"/>
    <p:sldId id="275" r:id="rId57"/>
    <p:sldId id="353" r:id="rId58"/>
    <p:sldId id="354" r:id="rId59"/>
    <p:sldId id="355" r:id="rId60"/>
    <p:sldId id="356"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3" clrIdx="0">
    <p:extLst>
      <p:ext uri="{19B8F6BF-5375-455C-9EA6-DF929625EA0E}">
        <p15:presenceInfo xmlns:p15="http://schemas.microsoft.com/office/powerpoint/2012/main" userId="MICHIELIN Luc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6E2D3-1415-4570-B63E-BDDAEAC60A09}" type="datetimeFigureOut">
              <a:rPr lang="it-IT" smtClean="0"/>
              <a:t>15/11/2019</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738F5-350D-42AA-9A1D-08A210FF7253}" type="slidenum">
              <a:rPr lang="it-IT" smtClean="0"/>
              <a:t>‹#›</a:t>
            </a:fld>
            <a:endParaRPr lang="it-IT"/>
          </a:p>
        </p:txBody>
      </p:sp>
    </p:spTree>
    <p:extLst>
      <p:ext uri="{BB962C8B-B14F-4D97-AF65-F5344CB8AC3E}">
        <p14:creationId xmlns:p14="http://schemas.microsoft.com/office/powerpoint/2010/main" val="156436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3a4e16b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33a4e16b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883e78d1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883e78d1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883e78d1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883e78d1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7C71-DE56-4A97-A32D-3D71553E5D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36B2D445-DADB-4DE5-9260-64E3AD32C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BF1FAD55-57E3-45B0-A7C1-31372D44C955}"/>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7DA4AF56-7588-4E5E-8861-C700821F0DE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0BC62CE-EA7A-4126-B951-33E8389B77EA}"/>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16571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D1D4-970C-4284-8A29-7BBC08777CA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16F74DA-8A85-405C-B7A3-F274872B6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166DBB8-4B07-45CE-9E55-E3C020B80B86}"/>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3AD54842-27E6-4846-88A9-F2243A21655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AA2B955-1A0B-474D-97A7-1700CA197528}"/>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112407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C8015-054F-47D3-989C-E51D35CAE8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DA2E7398-801B-4C7C-A760-FA0F44D88A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1C0C70AD-8CBE-43AA-B16F-3E36AAB6DC23}"/>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53BDF737-3A1F-49E3-9861-EF7EB7047FB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97BACDA-E166-49F3-B558-DB68BB883556}"/>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1370740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9104" y="131763"/>
            <a:ext cx="9182000" cy="1143200"/>
          </a:xfrm>
          <a:prstGeom prst="rect">
            <a:avLst/>
          </a:prstGeom>
          <a:noFill/>
          <a:ln>
            <a:noFill/>
          </a:ln>
        </p:spPr>
        <p:txBody>
          <a:bodyPr spcFirstLastPara="1" wrap="square" lIns="91425" tIns="45700" rIns="91425" bIns="45700" anchor="ctr" anchorCtr="0"/>
          <a:lstStyle>
            <a:lvl1pPr lvl="0" algn="ctr" rtl="0">
              <a:spcBef>
                <a:spcPts val="0"/>
              </a:spcBef>
              <a:spcAft>
                <a:spcPts val="0"/>
              </a:spcAft>
              <a:buClr>
                <a:schemeClr val="lt1"/>
              </a:buClr>
              <a:buSzPts val="4400"/>
              <a:buFont typeface="Calibri"/>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737600" y="6454272"/>
            <a:ext cx="2844800" cy="365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03750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EF66-E9B1-4393-AB12-1F001D7B6AC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15B4E1EF-AE53-4588-9F01-2A660A82D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D9B50BA-F582-4FA4-BB28-D3B84BD2BDBE}"/>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AC880C2C-65B9-46BC-ADF0-62485C2870A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37983DED-E2E8-4577-8172-BA16EB66BEB3}"/>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70379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68540-1DBC-4E03-8F28-4AAC0E45E2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DE91C4D5-056B-445B-BE6D-F51310274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275183-E5FE-4367-948D-49C1FAEF76F6}"/>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0DC30759-0303-44FC-84C4-AC2EFE17A6A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A56759A-7B34-479D-940C-DD4D9B67A788}"/>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11571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26B8E-7E96-451C-BA34-1B97ADD4D31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973A82AD-CF2A-4BF6-A53C-EF5691CFCD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32132D37-540A-4FD6-84E3-107F5AB9C4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3F66B07-6A79-4E94-B4F8-CBC68568B64E}"/>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6" name="Footer Placeholder 5">
            <a:extLst>
              <a:ext uri="{FF2B5EF4-FFF2-40B4-BE49-F238E27FC236}">
                <a16:creationId xmlns:a16="http://schemas.microsoft.com/office/drawing/2014/main" id="{D90B5EF3-9A39-498C-910B-8DB4AE1A078D}"/>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5A46D2BC-B450-4E55-91DF-8FE37B7B576C}"/>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326176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9143-B992-4F3E-9BAF-260540A5DEA8}"/>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7F38C9D3-5203-4BA5-8BAE-FE2C965AA1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9A688A-6B74-4572-8CC0-43ED3DAFE2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F201A46A-B836-48B1-BC31-709EAFA3B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756EB6-AF06-41A6-9E5A-8AC7951D43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12B974E7-0D9D-46DF-8679-3944D860E5D6}"/>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8" name="Footer Placeholder 7">
            <a:extLst>
              <a:ext uri="{FF2B5EF4-FFF2-40B4-BE49-F238E27FC236}">
                <a16:creationId xmlns:a16="http://schemas.microsoft.com/office/drawing/2014/main" id="{924217C1-29F5-4D75-AF31-71A8137EC9F8}"/>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D37ADF9F-BD0D-4636-92D1-A69BD03CFCF1}"/>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3436671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37DD-FA74-4013-94FE-346352ED6B88}"/>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3A06EA46-C2A9-4F2B-A119-F5DA77433323}"/>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4" name="Footer Placeholder 3">
            <a:extLst>
              <a:ext uri="{FF2B5EF4-FFF2-40B4-BE49-F238E27FC236}">
                <a16:creationId xmlns:a16="http://schemas.microsoft.com/office/drawing/2014/main" id="{EFAEF88E-F23F-431F-8586-FF3B55AD9E1C}"/>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DFB79B6-7FBA-4C80-B49A-501D3F53F23A}"/>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68436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EB2A2D-C7AC-4A0C-9001-150FD40C2BC1}"/>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3" name="Footer Placeholder 2">
            <a:extLst>
              <a:ext uri="{FF2B5EF4-FFF2-40B4-BE49-F238E27FC236}">
                <a16:creationId xmlns:a16="http://schemas.microsoft.com/office/drawing/2014/main" id="{8FB1B364-5007-4F62-AD34-64ADC1C75F79}"/>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D6AC55A1-B663-4DD4-B508-6761A756C33F}"/>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262734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4B67-F839-4144-A492-F8957F0A9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3E31536E-C4E9-4C95-AE92-D18C0F64B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5B077F77-D26F-48AC-A21C-D41E28F3F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F8295-0430-46C4-826B-D2DC82FC4CCC}"/>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6" name="Footer Placeholder 5">
            <a:extLst>
              <a:ext uri="{FF2B5EF4-FFF2-40B4-BE49-F238E27FC236}">
                <a16:creationId xmlns:a16="http://schemas.microsoft.com/office/drawing/2014/main" id="{04A09D91-53A5-46E2-BBBE-188F3C69734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2969F4A-B12C-48C4-9369-CFC4774E6574}"/>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280435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9B82-BB13-4805-A50C-68E158353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284CAE62-0BB9-4E26-A853-7335BF9F7D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F9BF9224-B120-4076-8C04-6898F5A0F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31C67-958D-470A-97EE-3181904F7DD3}"/>
              </a:ext>
            </a:extLst>
          </p:cNvPr>
          <p:cNvSpPr>
            <a:spLocks noGrp="1"/>
          </p:cNvSpPr>
          <p:nvPr>
            <p:ph type="dt" sz="half" idx="10"/>
          </p:nvPr>
        </p:nvSpPr>
        <p:spPr/>
        <p:txBody>
          <a:bodyPr/>
          <a:lstStyle/>
          <a:p>
            <a:fld id="{D55435E3-67C2-4511-8105-7AE770E3EF77}" type="datetimeFigureOut">
              <a:rPr lang="it-IT" smtClean="0"/>
              <a:t>15/11/2019</a:t>
            </a:fld>
            <a:endParaRPr lang="it-IT"/>
          </a:p>
        </p:txBody>
      </p:sp>
      <p:sp>
        <p:nvSpPr>
          <p:cNvPr id="6" name="Footer Placeholder 5">
            <a:extLst>
              <a:ext uri="{FF2B5EF4-FFF2-40B4-BE49-F238E27FC236}">
                <a16:creationId xmlns:a16="http://schemas.microsoft.com/office/drawing/2014/main" id="{FE43A04A-F2A5-41BC-BB99-86F87D5A57ED}"/>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6BEB418-29AF-487E-B2E1-6C2CD428518F}"/>
              </a:ext>
            </a:extLst>
          </p:cNvPr>
          <p:cNvSpPr>
            <a:spLocks noGrp="1"/>
          </p:cNvSpPr>
          <p:nvPr>
            <p:ph type="sldNum" sz="quarter" idx="12"/>
          </p:nvPr>
        </p:nvSpPr>
        <p:spPr/>
        <p:txBody>
          <a:bodyPr/>
          <a:lstStyle/>
          <a:p>
            <a:fld id="{7473F35D-CA55-4FF1-B501-98845DE016C9}" type="slidenum">
              <a:rPr lang="it-IT" smtClean="0"/>
              <a:t>‹#›</a:t>
            </a:fld>
            <a:endParaRPr lang="it-IT"/>
          </a:p>
        </p:txBody>
      </p:sp>
    </p:spTree>
    <p:extLst>
      <p:ext uri="{BB962C8B-B14F-4D97-AF65-F5344CB8AC3E}">
        <p14:creationId xmlns:p14="http://schemas.microsoft.com/office/powerpoint/2010/main" val="379633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534C90-B60A-4BCB-9BB3-3D678E000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1B970C32-923E-4E46-AD28-EA73E06486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3EB6EC2-437D-435F-942A-58D92966F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435E3-67C2-4511-8105-7AE770E3EF77}" type="datetimeFigureOut">
              <a:rPr lang="it-IT" smtClean="0"/>
              <a:t>15/11/2019</a:t>
            </a:fld>
            <a:endParaRPr lang="it-IT"/>
          </a:p>
        </p:txBody>
      </p:sp>
      <p:sp>
        <p:nvSpPr>
          <p:cNvPr id="5" name="Footer Placeholder 4">
            <a:extLst>
              <a:ext uri="{FF2B5EF4-FFF2-40B4-BE49-F238E27FC236}">
                <a16:creationId xmlns:a16="http://schemas.microsoft.com/office/drawing/2014/main" id="{BB3DE79B-2C73-41D3-9ED5-7F190886F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386155F-A197-4C1A-B008-1E958313DB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3F35D-CA55-4FF1-B501-98845DE016C9}" type="slidenum">
              <a:rPr lang="it-IT" smtClean="0"/>
              <a:t>‹#›</a:t>
            </a:fld>
            <a:endParaRPr lang="it-IT"/>
          </a:p>
        </p:txBody>
      </p:sp>
    </p:spTree>
    <p:extLst>
      <p:ext uri="{BB962C8B-B14F-4D97-AF65-F5344CB8AC3E}">
        <p14:creationId xmlns:p14="http://schemas.microsoft.com/office/powerpoint/2010/main" val="4208845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tif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pad.carpentries.org/2019-11-15-edinburgh-library-carpentry"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cbi.100575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echterms.com/category/technical"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hyperlink" Target="https://sidewaysdictionary.com/" TargetMode="External"/><Relationship Id="rId4" Type="http://schemas.openxmlformats.org/officeDocument/2006/relationships/hyperlink" Target="https://nnlm.gov/data/thesauru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st.github.com/CMCDragonkai/6c933f4a7d713ef712145c5eb94a1816" TargetMode="External"/><Relationship Id="rId2" Type="http://schemas.openxmlformats.org/officeDocument/2006/relationships/hyperlink" Target="https://librarycarpentry.org/lc-shel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rowserling.com/tools/text-from-regex" TargetMode="Externa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carpentries.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github.com/LibraryCarpentry/lc-data-intro/tree/gh-pages/data/swcCoC.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librarycarpentry.org/lc-overview/06-file-naming-formatting/index.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LibraryCarpentry/lc-data-intro/blob/gh-pages/files/PLS_FY17.zi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edcarp.github.io/2019-11-15-edinburgh-library-carpent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979273" y="2057276"/>
            <a:ext cx="5208103" cy="2206512"/>
          </a:xfrm>
        </p:spPr>
        <p:txBody>
          <a:bodyPr vert="horz" lIns="91440" tIns="45720" rIns="91440" bIns="45720" rtlCol="0" anchor="ctr">
            <a:normAutofit/>
          </a:bodyPr>
          <a:lstStyle/>
          <a:p>
            <a:pPr algn="l"/>
            <a:r>
              <a:rPr lang="en-US" sz="4800" dirty="0">
                <a:solidFill>
                  <a:srgbClr val="000000"/>
                </a:solidFill>
              </a:rPr>
              <a:t>Intro to Data and Regex</a:t>
            </a:r>
            <a:br>
              <a:rPr lang="en-US" sz="4800" dirty="0">
                <a:solidFill>
                  <a:srgbClr val="000000"/>
                </a:solidFill>
              </a:rPr>
            </a:br>
            <a:endParaRPr lang="en-US" sz="4800" dirty="0">
              <a:solidFill>
                <a:srgbClr val="000000"/>
              </a:solidFill>
            </a:endParaRPr>
          </a:p>
        </p:txBody>
      </p:sp>
      <p:sp>
        <p:nvSpPr>
          <p:cNvPr id="75"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Image result for library carpentry">
            <a:extLst>
              <a:ext uri="{FF2B5EF4-FFF2-40B4-BE49-F238E27FC236}">
                <a16:creationId xmlns:a16="http://schemas.microsoft.com/office/drawing/2014/main" id="{3D93A018-4937-46EF-8D17-3FB1D78C89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4279" y="213398"/>
            <a:ext cx="2247123" cy="1360715"/>
          </a:xfrm>
          <a:prstGeom prst="rect">
            <a:avLst/>
          </a:prstGeom>
          <a:noFill/>
          <a:extLst>
            <a:ext uri="{909E8E84-426E-40DD-AFC4-6F175D3DCCD1}">
              <a14:hiddenFill xmlns:a14="http://schemas.microsoft.com/office/drawing/2010/main">
                <a:solidFill>
                  <a:srgbClr val="FFFFFF"/>
                </a:solidFill>
              </a14:hiddenFill>
            </a:ext>
          </a:extLst>
        </p:spPr>
      </p:pic>
      <p:sp>
        <p:nvSpPr>
          <p:cNvPr id="77"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p:cNvSpPr txBox="1"/>
          <p:nvPr/>
        </p:nvSpPr>
        <p:spPr>
          <a:xfrm>
            <a:off x="8666922" y="5435853"/>
            <a:ext cx="3525078" cy="1238384"/>
          </a:xfrm>
          <a:prstGeom prst="rect">
            <a:avLst/>
          </a:prstGeom>
        </p:spPr>
        <p:txBody>
          <a:bodyPr vert="horz" lIns="91440" tIns="45720" rIns="91440" bIns="45720" rtlCol="0" anchor="ctr">
            <a:normAutofit/>
          </a:bodyPr>
          <a:lstStyle/>
          <a:p>
            <a:pPr algn="r">
              <a:lnSpc>
                <a:spcPct val="90000"/>
              </a:lnSpc>
              <a:spcAft>
                <a:spcPts val="600"/>
              </a:spcAft>
            </a:pPr>
            <a:r>
              <a:rPr lang="en-US" sz="2000" dirty="0">
                <a:solidFill>
                  <a:srgbClr val="000000"/>
                </a:solidFill>
              </a:rPr>
              <a:t>Lucia Michielin</a:t>
            </a:r>
          </a:p>
          <a:p>
            <a:pPr algn="r">
              <a:lnSpc>
                <a:spcPct val="90000"/>
              </a:lnSpc>
              <a:spcAft>
                <a:spcPts val="600"/>
              </a:spcAft>
            </a:pPr>
            <a:r>
              <a:rPr lang="en-US" sz="2000" dirty="0">
                <a:solidFill>
                  <a:srgbClr val="000000"/>
                </a:solidFill>
              </a:rPr>
              <a:t>Edinburgh University</a:t>
            </a:r>
          </a:p>
          <a:p>
            <a:pPr algn="r">
              <a:lnSpc>
                <a:spcPct val="90000"/>
              </a:lnSpc>
              <a:spcAft>
                <a:spcPts val="600"/>
              </a:spcAft>
            </a:pPr>
            <a:r>
              <a:rPr lang="en-US" sz="2000" dirty="0">
                <a:solidFill>
                  <a:srgbClr val="000000"/>
                </a:solidFill>
              </a:rPr>
              <a:t>L.Michielin@sms.ed.ac.uk</a:t>
            </a:r>
          </a:p>
        </p:txBody>
      </p:sp>
      <p:pic>
        <p:nvPicPr>
          <p:cNvPr id="1028" name="Picture 4" descr="Image result for working with data">
            <a:extLst>
              <a:ext uri="{FF2B5EF4-FFF2-40B4-BE49-F238E27FC236}">
                <a16:creationId xmlns:a16="http://schemas.microsoft.com/office/drawing/2014/main" id="{8B0EB2D6-CDF1-4485-A0B6-9F2B62BA3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14" y="4132058"/>
            <a:ext cx="4258950" cy="26075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4C4AEC-8B22-400F-82F1-44E0B3C23642}"/>
              </a:ext>
            </a:extLst>
          </p:cNvPr>
          <p:cNvSpPr/>
          <p:nvPr/>
        </p:nvSpPr>
        <p:spPr>
          <a:xfrm>
            <a:off x="8583325" y="118865"/>
            <a:ext cx="3608675" cy="830997"/>
          </a:xfrm>
          <a:prstGeom prst="rect">
            <a:avLst/>
          </a:prstGeom>
        </p:spPr>
        <p:txBody>
          <a:bodyPr wrap="square">
            <a:spAutoFit/>
          </a:bodyPr>
          <a:lstStyle/>
          <a:p>
            <a:pPr algn="r"/>
            <a:r>
              <a:rPr lang="en-US" sz="2400" dirty="0">
                <a:solidFill>
                  <a:srgbClr val="000000"/>
                </a:solidFill>
              </a:rPr>
              <a:t>15/11/2019 </a:t>
            </a:r>
            <a:br>
              <a:rPr lang="en-US" sz="2400" dirty="0">
                <a:solidFill>
                  <a:srgbClr val="000000"/>
                </a:solidFill>
              </a:rPr>
            </a:br>
            <a:r>
              <a:rPr lang="en-US" sz="2400" dirty="0">
                <a:solidFill>
                  <a:srgbClr val="000000"/>
                </a:solidFill>
              </a:rPr>
              <a:t>NLS </a:t>
            </a:r>
            <a:endParaRPr lang="it-IT" sz="2400" dirty="0"/>
          </a:p>
        </p:txBody>
      </p:sp>
    </p:spTree>
    <p:extLst>
      <p:ext uri="{BB962C8B-B14F-4D97-AF65-F5344CB8AC3E}">
        <p14:creationId xmlns:p14="http://schemas.microsoft.com/office/powerpoint/2010/main" val="1197562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4C04-F315-4A0F-81C1-7E5130E3FFED}"/>
              </a:ext>
            </a:extLst>
          </p:cNvPr>
          <p:cNvSpPr>
            <a:spLocks noGrp="1"/>
          </p:cNvSpPr>
          <p:nvPr>
            <p:ph type="title"/>
          </p:nvPr>
        </p:nvSpPr>
        <p:spPr>
          <a:xfrm>
            <a:off x="159025" y="365125"/>
            <a:ext cx="11794435" cy="1325563"/>
          </a:xfrm>
        </p:spPr>
        <p:txBody>
          <a:bodyPr>
            <a:normAutofit/>
          </a:bodyPr>
          <a:lstStyle/>
          <a:p>
            <a:r>
              <a:rPr lang="it-IT" dirty="0"/>
              <a:t>Why a «Humanist» shall be bother in learning all of this?</a:t>
            </a:r>
          </a:p>
        </p:txBody>
      </p:sp>
      <p:sp>
        <p:nvSpPr>
          <p:cNvPr id="4" name="TextBox 3">
            <a:extLst>
              <a:ext uri="{FF2B5EF4-FFF2-40B4-BE49-F238E27FC236}">
                <a16:creationId xmlns:a16="http://schemas.microsoft.com/office/drawing/2014/main" id="{6BEF9E81-FCF3-4C84-9B98-1860F4F88943}"/>
              </a:ext>
            </a:extLst>
          </p:cNvPr>
          <p:cNvSpPr txBox="1"/>
          <p:nvPr/>
        </p:nvSpPr>
        <p:spPr>
          <a:xfrm>
            <a:off x="443948" y="2195972"/>
            <a:ext cx="10012017" cy="30310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600" b="1" dirty="0"/>
              <a:t>automate</a:t>
            </a:r>
            <a:r>
              <a:rPr lang="en-US" sz="2600" dirty="0"/>
              <a:t> repetitive, boring, error-prone tasks</a:t>
            </a:r>
          </a:p>
          <a:p>
            <a:pPr marL="285750" indent="-285750">
              <a:lnSpc>
                <a:spcPct val="150000"/>
              </a:lnSpc>
              <a:buFont typeface="Arial" panose="020B0604020202020204" pitchFamily="34" charset="0"/>
              <a:buChar char="•"/>
            </a:pPr>
            <a:r>
              <a:rPr lang="en-US" sz="2600" b="1" dirty="0"/>
              <a:t>create, maintain and analyze </a:t>
            </a:r>
            <a:r>
              <a:rPr lang="en-US" sz="2600" dirty="0"/>
              <a:t>sustainable and </a:t>
            </a:r>
            <a:r>
              <a:rPr lang="en-US" sz="2600" b="1" dirty="0"/>
              <a:t>reusable data</a:t>
            </a:r>
          </a:p>
          <a:p>
            <a:pPr marL="285750" indent="-285750">
              <a:lnSpc>
                <a:spcPct val="150000"/>
              </a:lnSpc>
              <a:buFont typeface="Arial" panose="020B0604020202020204" pitchFamily="34" charset="0"/>
              <a:buChar char="•"/>
            </a:pPr>
            <a:r>
              <a:rPr lang="en-US" sz="2600" b="1" dirty="0"/>
              <a:t>work</a:t>
            </a:r>
            <a:r>
              <a:rPr lang="en-US" sz="2600" dirty="0"/>
              <a:t> effectively </a:t>
            </a:r>
            <a:r>
              <a:rPr lang="en-US" sz="2600" b="1" dirty="0"/>
              <a:t>with IT </a:t>
            </a:r>
            <a:r>
              <a:rPr lang="en-US" sz="2600" dirty="0"/>
              <a:t>and systems colleagues</a:t>
            </a:r>
          </a:p>
          <a:p>
            <a:pPr marL="285750" indent="-285750">
              <a:lnSpc>
                <a:spcPct val="150000"/>
              </a:lnSpc>
              <a:buFont typeface="Arial" panose="020B0604020202020204" pitchFamily="34" charset="0"/>
              <a:buChar char="•"/>
            </a:pPr>
            <a:r>
              <a:rPr lang="en-US" sz="2600" dirty="0"/>
              <a:t>better </a:t>
            </a:r>
            <a:r>
              <a:rPr lang="en-US" sz="2600" b="1" dirty="0"/>
              <a:t>understand</a:t>
            </a:r>
            <a:r>
              <a:rPr lang="en-US" sz="2600" dirty="0"/>
              <a:t> the use of </a:t>
            </a:r>
            <a:r>
              <a:rPr lang="en-US" sz="2600" b="1" dirty="0"/>
              <a:t>software in research</a:t>
            </a:r>
          </a:p>
          <a:p>
            <a:pPr marL="285750" indent="-285750">
              <a:lnSpc>
                <a:spcPct val="150000"/>
              </a:lnSpc>
              <a:buFont typeface="Arial" panose="020B0604020202020204" pitchFamily="34" charset="0"/>
              <a:buChar char="•"/>
            </a:pPr>
            <a:r>
              <a:rPr lang="en-US" sz="2600" dirty="0"/>
              <a:t>and much more...</a:t>
            </a:r>
          </a:p>
        </p:txBody>
      </p:sp>
    </p:spTree>
    <p:extLst>
      <p:ext uri="{BB962C8B-B14F-4D97-AF65-F5344CB8AC3E}">
        <p14:creationId xmlns:p14="http://schemas.microsoft.com/office/powerpoint/2010/main" val="406062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4897B8-78E5-4DEB-BBB9-592F7A28D175}"/>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kern="1200" dirty="0">
                <a:solidFill>
                  <a:schemeClr val="tx1"/>
                </a:solidFill>
                <a:latin typeface="+mj-lt"/>
                <a:ea typeface="+mj-ea"/>
                <a:cs typeface="+mj-cs"/>
              </a:rPr>
              <a:t>Before starting …</a:t>
            </a:r>
          </a:p>
        </p:txBody>
      </p:sp>
      <p:pic>
        <p:nvPicPr>
          <p:cNvPr id="1026" name="Picture 2" descr="Image result for ICE BREAKING SESSION WHO ARE YOU&quot;">
            <a:extLst>
              <a:ext uri="{FF2B5EF4-FFF2-40B4-BE49-F238E27FC236}">
                <a16:creationId xmlns:a16="http://schemas.microsoft.com/office/drawing/2014/main" id="{F8979731-C6F1-4BAC-B560-22B1157F68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35501" y="2483454"/>
            <a:ext cx="5920994" cy="44407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3C4343-5540-45DC-BE7E-422BB0AE1314}"/>
              </a:ext>
            </a:extLst>
          </p:cNvPr>
          <p:cNvSpPr/>
          <p:nvPr/>
        </p:nvSpPr>
        <p:spPr>
          <a:xfrm>
            <a:off x="256949" y="1635850"/>
            <a:ext cx="3682005" cy="1695208"/>
          </a:xfrm>
          <a:prstGeom prst="rect">
            <a:avLst/>
          </a:prstGeom>
        </p:spPr>
        <p:txBody>
          <a:bodyPr wrap="square">
            <a:spAutoFit/>
          </a:bodyPr>
          <a:lstStyle/>
          <a:p>
            <a:pPr marL="457200" indent="-457200">
              <a:lnSpc>
                <a:spcPct val="200000"/>
              </a:lnSpc>
              <a:buFont typeface="Arial" panose="020B0604020202020204" pitchFamily="34" charset="0"/>
              <a:buChar char="•"/>
            </a:pPr>
            <a:r>
              <a:rPr lang="en-GB" sz="2800" b="1" dirty="0"/>
              <a:t>Who are we?</a:t>
            </a:r>
          </a:p>
          <a:p>
            <a:pPr marL="457200" indent="-457200">
              <a:lnSpc>
                <a:spcPct val="200000"/>
              </a:lnSpc>
              <a:buFont typeface="Arial" panose="020B0604020202020204" pitchFamily="34" charset="0"/>
              <a:buChar char="•"/>
            </a:pPr>
            <a:r>
              <a:rPr lang="en-GB" sz="2800" b="1" dirty="0"/>
              <a:t>Why are we here?</a:t>
            </a:r>
          </a:p>
        </p:txBody>
      </p:sp>
    </p:spTree>
    <p:extLst>
      <p:ext uri="{BB962C8B-B14F-4D97-AF65-F5344CB8AC3E}">
        <p14:creationId xmlns:p14="http://schemas.microsoft.com/office/powerpoint/2010/main" val="19475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222800"/>
            <a:ext cx="66328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Before starting …</a:t>
            </a:r>
          </a:p>
        </p:txBody>
      </p:sp>
      <p:sp>
        <p:nvSpPr>
          <p:cNvPr id="5" name="Content Placeholder 2"/>
          <p:cNvSpPr txBox="1">
            <a:spLocks/>
          </p:cNvSpPr>
          <p:nvPr/>
        </p:nvSpPr>
        <p:spPr>
          <a:xfrm>
            <a:off x="297637" y="966342"/>
            <a:ext cx="7382803" cy="246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Who am I </a:t>
            </a:r>
          </a:p>
          <a:p>
            <a:r>
              <a:rPr lang="en-GB" dirty="0"/>
              <a:t>I obtained a </a:t>
            </a:r>
            <a:r>
              <a:rPr lang="en-GB" dirty="0" err="1"/>
              <a:t>Phd</a:t>
            </a:r>
            <a:r>
              <a:rPr lang="en-GB" dirty="0"/>
              <a:t> in Classic from </a:t>
            </a:r>
            <a:r>
              <a:rPr lang="en-GB" dirty="0" err="1"/>
              <a:t>UEd</a:t>
            </a:r>
            <a:endParaRPr lang="en-GB" dirty="0"/>
          </a:p>
          <a:p>
            <a:r>
              <a:rPr lang="en-GB" dirty="0"/>
              <a:t>No informatic/scientific University background</a:t>
            </a:r>
          </a:p>
        </p:txBody>
      </p:sp>
      <p:pic>
        <p:nvPicPr>
          <p:cNvPr id="7" name="Picture 6">
            <a:extLst>
              <a:ext uri="{FF2B5EF4-FFF2-40B4-BE49-F238E27FC236}">
                <a16:creationId xmlns:a16="http://schemas.microsoft.com/office/drawing/2014/main" id="{D528D71D-B9FF-48C0-9F0E-2912C6F8699B}"/>
              </a:ext>
            </a:extLst>
          </p:cNvPr>
          <p:cNvPicPr>
            <a:picLocks noChangeAspect="1"/>
          </p:cNvPicPr>
          <p:nvPr/>
        </p:nvPicPr>
        <p:blipFill rotWithShape="1">
          <a:blip r:embed="rId2"/>
          <a:srcRect r="8620"/>
          <a:stretch/>
        </p:blipFill>
        <p:spPr>
          <a:xfrm>
            <a:off x="152399" y="2729949"/>
            <a:ext cx="4476637" cy="3861178"/>
          </a:xfrm>
          <a:prstGeom prst="rect">
            <a:avLst/>
          </a:prstGeom>
          <a:ln>
            <a:solidFill>
              <a:schemeClr val="bg1"/>
            </a:solidFill>
          </a:ln>
        </p:spPr>
      </p:pic>
      <p:pic>
        <p:nvPicPr>
          <p:cNvPr id="8" name="Picture 7">
            <a:extLst>
              <a:ext uri="{FF2B5EF4-FFF2-40B4-BE49-F238E27FC236}">
                <a16:creationId xmlns:a16="http://schemas.microsoft.com/office/drawing/2014/main" id="{E3BE0344-4393-4021-B4A8-68B6B5813F4E}"/>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83021" y="3127245"/>
            <a:ext cx="2098550" cy="3147825"/>
          </a:xfrm>
          <a:prstGeom prst="rect">
            <a:avLst/>
          </a:prstGeom>
        </p:spPr>
      </p:pic>
      <p:pic>
        <p:nvPicPr>
          <p:cNvPr id="11" name="Picture 10">
            <a:extLst>
              <a:ext uri="{FF2B5EF4-FFF2-40B4-BE49-F238E27FC236}">
                <a16:creationId xmlns:a16="http://schemas.microsoft.com/office/drawing/2014/main" id="{03F85E5D-7A44-4BC8-BA4A-3A8B3295FF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9340" y="3127245"/>
            <a:ext cx="2098550" cy="3147825"/>
          </a:xfrm>
          <a:prstGeom prst="rect">
            <a:avLst/>
          </a:prstGeom>
        </p:spPr>
      </p:pic>
      <p:pic>
        <p:nvPicPr>
          <p:cNvPr id="6" name="Content Placeholder 3">
            <a:extLst>
              <a:ext uri="{FF2B5EF4-FFF2-40B4-BE49-F238E27FC236}">
                <a16:creationId xmlns:a16="http://schemas.microsoft.com/office/drawing/2014/main" id="{342138C1-46A2-4DA7-A979-ACC0EA4B4C1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9"/>
          <a:stretch/>
        </p:blipFill>
        <p:spPr>
          <a:xfrm>
            <a:off x="7852694" y="27480"/>
            <a:ext cx="4305196" cy="2845987"/>
          </a:xfrm>
          <a:prstGeom prst="rect">
            <a:avLst/>
          </a:prstGeom>
          <a:ln>
            <a:solidFill>
              <a:schemeClr val="bg1"/>
            </a:solidFill>
          </a:ln>
        </p:spPr>
      </p:pic>
      <p:pic>
        <p:nvPicPr>
          <p:cNvPr id="9" name="Picture 8">
            <a:extLst>
              <a:ext uri="{FF2B5EF4-FFF2-40B4-BE49-F238E27FC236}">
                <a16:creationId xmlns:a16="http://schemas.microsoft.com/office/drawing/2014/main" id="{DB58A0D7-9593-43BC-8CDF-020B68869D0F}"/>
              </a:ext>
            </a:extLst>
          </p:cNvPr>
          <p:cNvPicPr/>
          <p:nvPr/>
        </p:nvPicPr>
        <p:blipFill>
          <a:blip r:embed="rId7"/>
          <a:stretch>
            <a:fillRect/>
          </a:stretch>
        </p:blipFill>
        <p:spPr>
          <a:xfrm>
            <a:off x="3848247" y="2613609"/>
            <a:ext cx="3890266" cy="3642289"/>
          </a:xfrm>
          <a:prstGeom prst="rect">
            <a:avLst/>
          </a:prstGeom>
          <a:ln>
            <a:solidFill>
              <a:schemeClr val="bg1"/>
            </a:solidFill>
          </a:ln>
        </p:spPr>
      </p:pic>
      <p:pic>
        <p:nvPicPr>
          <p:cNvPr id="12" name="Picture 11">
            <a:extLst>
              <a:ext uri="{FF2B5EF4-FFF2-40B4-BE49-F238E27FC236}">
                <a16:creationId xmlns:a16="http://schemas.microsoft.com/office/drawing/2014/main" id="{8A21C1A2-D3A8-45C0-91D5-D157FC2C63D6}"/>
              </a:ext>
            </a:extLst>
          </p:cNvPr>
          <p:cNvPicPr>
            <a:picLocks noChangeAspect="1"/>
          </p:cNvPicPr>
          <p:nvPr/>
        </p:nvPicPr>
        <p:blipFill>
          <a:blip r:embed="rId8"/>
          <a:stretch>
            <a:fillRect/>
          </a:stretch>
        </p:blipFill>
        <p:spPr>
          <a:xfrm>
            <a:off x="6643816" y="2296973"/>
            <a:ext cx="1921206" cy="1963841"/>
          </a:xfrm>
          <a:prstGeom prst="rect">
            <a:avLst/>
          </a:prstGeom>
        </p:spPr>
      </p:pic>
    </p:spTree>
    <p:extLst>
      <p:ext uri="{BB962C8B-B14F-4D97-AF65-F5344CB8AC3E}">
        <p14:creationId xmlns:p14="http://schemas.microsoft.com/office/powerpoint/2010/main" val="169671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7" y="209262"/>
            <a:ext cx="6632864" cy="1325563"/>
          </a:xfrm>
        </p:spPr>
        <p:txBody>
          <a:bodyPr>
            <a:normAutofit/>
          </a:bodyPr>
          <a:lstStyle/>
          <a:p>
            <a:r>
              <a:rPr lang="en-GB" sz="5400" dirty="0"/>
              <a:t>Some practical info</a:t>
            </a:r>
          </a:p>
        </p:txBody>
      </p:sp>
      <p:sp>
        <p:nvSpPr>
          <p:cNvPr id="3" name="Content Placeholder 2"/>
          <p:cNvSpPr>
            <a:spLocks noGrp="1"/>
          </p:cNvSpPr>
          <p:nvPr>
            <p:ph idx="1"/>
          </p:nvPr>
        </p:nvSpPr>
        <p:spPr>
          <a:xfrm>
            <a:off x="152400" y="1534825"/>
            <a:ext cx="3796748" cy="4986844"/>
          </a:xfrm>
        </p:spPr>
        <p:txBody>
          <a:bodyPr>
            <a:normAutofit fontScale="85000" lnSpcReduction="20000"/>
          </a:bodyPr>
          <a:lstStyle/>
          <a:p>
            <a:r>
              <a:rPr lang="en-GB" sz="3600" dirty="0" err="1"/>
              <a:t>Coffe</a:t>
            </a:r>
            <a:r>
              <a:rPr lang="en-GB" sz="3600" dirty="0"/>
              <a:t> break </a:t>
            </a:r>
          </a:p>
          <a:p>
            <a:endParaRPr lang="en-GB" sz="3600" dirty="0"/>
          </a:p>
          <a:p>
            <a:r>
              <a:rPr lang="en-GB" sz="3600" dirty="0"/>
              <a:t>Restrooms</a:t>
            </a:r>
          </a:p>
          <a:p>
            <a:endParaRPr lang="en-GB" sz="3600" dirty="0"/>
          </a:p>
          <a:p>
            <a:r>
              <a:rPr lang="en-GB" sz="3600" dirty="0"/>
              <a:t>Stickers</a:t>
            </a:r>
          </a:p>
          <a:p>
            <a:endParaRPr lang="en-GB" sz="3600" dirty="0"/>
          </a:p>
          <a:p>
            <a:r>
              <a:rPr lang="en-GB" sz="3600" dirty="0"/>
              <a:t>Collaborative Document (</a:t>
            </a:r>
            <a:r>
              <a:rPr lang="en-GB" sz="3600" dirty="0">
                <a:hlinkClick r:id="rId2"/>
              </a:rPr>
              <a:t>https://pad.carpentries.org/2019-11-15-edinburgh-library-carpentry</a:t>
            </a:r>
            <a:r>
              <a:rPr lang="en-GB" sz="3600" dirty="0"/>
              <a:t>)</a:t>
            </a:r>
          </a:p>
        </p:txBody>
      </p:sp>
      <p:pic>
        <p:nvPicPr>
          <p:cNvPr id="3074" name="Picture 2" descr="Image result for pausa caff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592"/>
          <a:stretch/>
        </p:blipFill>
        <p:spPr bwMode="auto">
          <a:xfrm>
            <a:off x="7762008" y="105352"/>
            <a:ext cx="4327323" cy="3877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restr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156" y="1534825"/>
            <a:ext cx="3464843" cy="3464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5560" y="4045094"/>
            <a:ext cx="3680218" cy="281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03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pPr algn="ctr"/>
            <a:r>
              <a:rPr lang="en-GB" dirty="0"/>
              <a:t>Plan of today </a:t>
            </a:r>
          </a:p>
        </p:txBody>
      </p:sp>
      <p:sp>
        <p:nvSpPr>
          <p:cNvPr id="7" name="TextBox 6"/>
          <p:cNvSpPr txBox="1"/>
          <p:nvPr/>
        </p:nvSpPr>
        <p:spPr>
          <a:xfrm>
            <a:off x="2181362" y="1973655"/>
            <a:ext cx="7643118" cy="523220"/>
          </a:xfrm>
          <a:prstGeom prst="rect">
            <a:avLst/>
          </a:prstGeom>
          <a:solidFill>
            <a:srgbClr val="CC0000">
              <a:alpha val="69804"/>
            </a:srgbClr>
          </a:solidFill>
        </p:spPr>
        <p:txBody>
          <a:bodyPr wrap="square" rtlCol="0">
            <a:spAutoFit/>
          </a:bodyPr>
          <a:lstStyle/>
          <a:p>
            <a:r>
              <a:rPr lang="en-GB" sz="2800" dirty="0"/>
              <a:t>1. Introduction</a:t>
            </a:r>
          </a:p>
        </p:txBody>
      </p:sp>
      <p:sp>
        <p:nvSpPr>
          <p:cNvPr id="9" name="TextBox 8"/>
          <p:cNvSpPr txBox="1"/>
          <p:nvPr/>
        </p:nvSpPr>
        <p:spPr>
          <a:xfrm>
            <a:off x="2181362" y="2742741"/>
            <a:ext cx="7643118" cy="523220"/>
          </a:xfrm>
          <a:prstGeom prst="rect">
            <a:avLst/>
          </a:prstGeom>
          <a:solidFill>
            <a:srgbClr val="FF6600">
              <a:alpha val="69804"/>
            </a:srgbClr>
          </a:solidFill>
        </p:spPr>
        <p:txBody>
          <a:bodyPr wrap="square" rtlCol="0">
            <a:spAutoFit/>
          </a:bodyPr>
          <a:lstStyle/>
          <a:p>
            <a:r>
              <a:rPr lang="en-GB" sz="2800" dirty="0"/>
              <a:t>2.  Jargon Busting</a:t>
            </a:r>
          </a:p>
        </p:txBody>
      </p:sp>
      <p:sp>
        <p:nvSpPr>
          <p:cNvPr id="10" name="TextBox 9"/>
          <p:cNvSpPr txBox="1"/>
          <p:nvPr/>
        </p:nvSpPr>
        <p:spPr>
          <a:xfrm>
            <a:off x="2181362" y="3511827"/>
            <a:ext cx="7643118" cy="523220"/>
          </a:xfrm>
          <a:prstGeom prst="rect">
            <a:avLst/>
          </a:prstGeom>
          <a:solidFill>
            <a:schemeClr val="accent4">
              <a:lumMod val="60000"/>
              <a:lumOff val="40000"/>
            </a:schemeClr>
          </a:solidFill>
        </p:spPr>
        <p:txBody>
          <a:bodyPr wrap="square" rtlCol="0">
            <a:spAutoFit/>
          </a:bodyPr>
          <a:lstStyle/>
          <a:p>
            <a:r>
              <a:rPr lang="en-GB" sz="2800" dirty="0"/>
              <a:t>3. Regular Expressions</a:t>
            </a:r>
          </a:p>
        </p:txBody>
      </p:sp>
      <p:sp>
        <p:nvSpPr>
          <p:cNvPr id="11" name="TextBox 10"/>
          <p:cNvSpPr txBox="1"/>
          <p:nvPr/>
        </p:nvSpPr>
        <p:spPr>
          <a:xfrm>
            <a:off x="2181362" y="4280913"/>
            <a:ext cx="7643118" cy="523220"/>
          </a:xfrm>
          <a:prstGeom prst="rect">
            <a:avLst/>
          </a:prstGeom>
          <a:solidFill>
            <a:schemeClr val="accent6">
              <a:lumMod val="60000"/>
              <a:lumOff val="40000"/>
            </a:schemeClr>
          </a:solidFill>
        </p:spPr>
        <p:txBody>
          <a:bodyPr wrap="square" rtlCol="0">
            <a:spAutoFit/>
          </a:bodyPr>
          <a:lstStyle/>
          <a:p>
            <a:r>
              <a:rPr lang="en-GB" sz="2800" dirty="0"/>
              <a:t>4. Matching and Extracting</a:t>
            </a:r>
          </a:p>
        </p:txBody>
      </p:sp>
      <p:sp>
        <p:nvSpPr>
          <p:cNvPr id="12" name="TextBox 11"/>
          <p:cNvSpPr txBox="1"/>
          <p:nvPr/>
        </p:nvSpPr>
        <p:spPr>
          <a:xfrm>
            <a:off x="2181362" y="5049999"/>
            <a:ext cx="7643118" cy="523220"/>
          </a:xfrm>
          <a:prstGeom prst="rect">
            <a:avLst/>
          </a:prstGeom>
          <a:solidFill>
            <a:schemeClr val="accent1">
              <a:lumMod val="40000"/>
              <a:lumOff val="60000"/>
            </a:schemeClr>
          </a:solidFill>
        </p:spPr>
        <p:txBody>
          <a:bodyPr wrap="square" rtlCol="0">
            <a:spAutoFit/>
          </a:bodyPr>
          <a:lstStyle/>
          <a:p>
            <a:r>
              <a:rPr lang="en-GB" sz="2800" dirty="0"/>
              <a:t>5. Additional Exercises</a:t>
            </a:r>
          </a:p>
        </p:txBody>
      </p:sp>
    </p:spTree>
    <p:extLst>
      <p:ext uri="{BB962C8B-B14F-4D97-AF65-F5344CB8AC3E}">
        <p14:creationId xmlns:p14="http://schemas.microsoft.com/office/powerpoint/2010/main" val="4221265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1" y="641805"/>
            <a:ext cx="11607246" cy="1325563"/>
          </a:xfrm>
        </p:spPr>
        <p:txBody>
          <a:bodyPr>
            <a:normAutofit/>
          </a:bodyPr>
          <a:lstStyle/>
          <a:p>
            <a:r>
              <a:rPr lang="en-US" sz="3600" i="0" dirty="0">
                <a:effectLst/>
                <a:latin typeface="Calibri "/>
              </a:rPr>
              <a:t>Libraries are guided by the needs of their communities…</a:t>
            </a:r>
          </a:p>
        </p:txBody>
      </p:sp>
      <p:sp>
        <p:nvSpPr>
          <p:cNvPr id="5" name="TextBox 4"/>
          <p:cNvSpPr txBox="1"/>
          <p:nvPr/>
        </p:nvSpPr>
        <p:spPr>
          <a:xfrm>
            <a:off x="0" y="95697"/>
            <a:ext cx="12192000" cy="523220"/>
          </a:xfrm>
          <a:prstGeom prst="rect">
            <a:avLst/>
          </a:prstGeom>
          <a:solidFill>
            <a:srgbClr val="CC0000">
              <a:alpha val="69804"/>
            </a:srgbClr>
          </a:solidFill>
        </p:spPr>
        <p:txBody>
          <a:bodyPr wrap="square" rtlCol="0">
            <a:spAutoFit/>
          </a:bodyPr>
          <a:lstStyle/>
          <a:p>
            <a:pPr algn="r"/>
            <a:r>
              <a:rPr lang="en-GB" sz="2800" dirty="0"/>
              <a:t>1. Introduction</a:t>
            </a:r>
          </a:p>
        </p:txBody>
      </p:sp>
      <p:sp>
        <p:nvSpPr>
          <p:cNvPr id="3" name="Rectangle 2">
            <a:extLst>
              <a:ext uri="{FF2B5EF4-FFF2-40B4-BE49-F238E27FC236}">
                <a16:creationId xmlns:a16="http://schemas.microsoft.com/office/drawing/2014/main" id="{6786B209-6D2F-4247-961F-ECCD88DCBF45}"/>
              </a:ext>
            </a:extLst>
          </p:cNvPr>
          <p:cNvSpPr/>
          <p:nvPr/>
        </p:nvSpPr>
        <p:spPr>
          <a:xfrm>
            <a:off x="384312" y="2028310"/>
            <a:ext cx="11489635" cy="3174395"/>
          </a:xfrm>
          <a:prstGeom prst="rect">
            <a:avLst/>
          </a:prstGeom>
        </p:spPr>
        <p:txBody>
          <a:bodyPr wrap="square">
            <a:spAutoFit/>
          </a:bodyPr>
          <a:lstStyle/>
          <a:p>
            <a:endParaRPr lang="en-US" sz="2400" b="1" i="0" dirty="0">
              <a:effectLst/>
              <a:latin typeface="Calibri "/>
            </a:endParaRPr>
          </a:p>
          <a:p>
            <a:pPr>
              <a:lnSpc>
                <a:spcPct val="150000"/>
              </a:lnSpc>
              <a:buFont typeface="Arial" panose="020B0604020202020204" pitchFamily="34" charset="0"/>
              <a:buChar char="•"/>
            </a:pPr>
            <a:r>
              <a:rPr lang="en-US" sz="2400" b="1" i="0" dirty="0">
                <a:effectLst/>
                <a:latin typeface="Calibri "/>
              </a:rPr>
              <a:t>Surveys</a:t>
            </a:r>
            <a:r>
              <a:rPr lang="en-US" sz="2400" b="0" i="0" dirty="0">
                <a:effectLst/>
                <a:latin typeface="Calibri "/>
              </a:rPr>
              <a:t> point to an increasing </a:t>
            </a:r>
            <a:r>
              <a:rPr lang="en-US" sz="2400" b="1" i="0" dirty="0">
                <a:effectLst/>
                <a:latin typeface="Calibri "/>
              </a:rPr>
              <a:t>need</a:t>
            </a:r>
            <a:r>
              <a:rPr lang="en-US" sz="2400" b="0" i="0" dirty="0">
                <a:effectLst/>
                <a:latin typeface="Calibri "/>
              </a:rPr>
              <a:t> from researchers for </a:t>
            </a:r>
            <a:r>
              <a:rPr lang="en-US" sz="2400" b="1" i="0" dirty="0">
                <a:effectLst/>
                <a:latin typeface="Calibri "/>
              </a:rPr>
              <a:t>data &amp; software skills</a:t>
            </a:r>
          </a:p>
          <a:p>
            <a:pPr>
              <a:lnSpc>
                <a:spcPct val="150000"/>
              </a:lnSpc>
              <a:buFont typeface="Arial" panose="020B0604020202020204" pitchFamily="34" charset="0"/>
              <a:buChar char="•"/>
            </a:pPr>
            <a:r>
              <a:rPr lang="en-US" sz="2400" b="1" i="0" dirty="0">
                <a:effectLst/>
                <a:latin typeface="Calibri "/>
              </a:rPr>
              <a:t>Researchers</a:t>
            </a:r>
            <a:r>
              <a:rPr lang="en-US" sz="2400" b="0" i="0" dirty="0">
                <a:effectLst/>
                <a:latin typeface="Calibri "/>
              </a:rPr>
              <a:t> do </a:t>
            </a:r>
            <a:r>
              <a:rPr lang="en-US" sz="2400" b="1" i="0" dirty="0">
                <a:effectLst/>
                <a:latin typeface="Calibri "/>
              </a:rPr>
              <a:t>not receive the training </a:t>
            </a:r>
            <a:r>
              <a:rPr lang="en-US" sz="2400" b="0" i="0" dirty="0">
                <a:effectLst/>
                <a:latin typeface="Calibri "/>
              </a:rPr>
              <a:t>they need in software best practices</a:t>
            </a:r>
          </a:p>
          <a:p>
            <a:pPr>
              <a:lnSpc>
                <a:spcPct val="150000"/>
              </a:lnSpc>
              <a:buFont typeface="Arial" panose="020B0604020202020204" pitchFamily="34" charset="0"/>
              <a:buChar char="•"/>
            </a:pPr>
            <a:r>
              <a:rPr lang="en-US" sz="2400" b="0" i="0" dirty="0">
                <a:effectLst/>
                <a:latin typeface="Calibri "/>
              </a:rPr>
              <a:t>Many universities are </a:t>
            </a:r>
            <a:r>
              <a:rPr lang="en-US" sz="2400" b="1" i="0" dirty="0">
                <a:effectLst/>
                <a:latin typeface="Calibri "/>
              </a:rPr>
              <a:t>integrating data science </a:t>
            </a:r>
            <a:r>
              <a:rPr lang="en-US" sz="2400" b="0" i="0" dirty="0">
                <a:effectLst/>
                <a:latin typeface="Calibri "/>
              </a:rPr>
              <a:t>into the curriculum</a:t>
            </a:r>
          </a:p>
          <a:p>
            <a:pPr>
              <a:lnSpc>
                <a:spcPct val="150000"/>
              </a:lnSpc>
              <a:buFont typeface="Arial" panose="020B0604020202020204" pitchFamily="34" charset="0"/>
              <a:buChar char="•"/>
            </a:pPr>
            <a:r>
              <a:rPr lang="en-US" sz="2400" b="0" i="0" dirty="0">
                <a:effectLst/>
                <a:latin typeface="Calibri "/>
              </a:rPr>
              <a:t>Industry is looking to </a:t>
            </a:r>
            <a:r>
              <a:rPr lang="en-US" sz="2400" b="1" i="0" dirty="0">
                <a:effectLst/>
                <a:latin typeface="Calibri "/>
              </a:rPr>
              <a:t>hire</a:t>
            </a:r>
            <a:r>
              <a:rPr lang="en-US" sz="2400" b="0" i="0" dirty="0">
                <a:effectLst/>
                <a:latin typeface="Calibri "/>
              </a:rPr>
              <a:t> more </a:t>
            </a:r>
            <a:r>
              <a:rPr lang="en-US" sz="2400" b="1" i="0" dirty="0">
                <a:effectLst/>
                <a:latin typeface="Calibri "/>
              </a:rPr>
              <a:t>data savvy</a:t>
            </a:r>
            <a:r>
              <a:rPr lang="en-US" sz="2400" b="0" i="0" dirty="0">
                <a:effectLst/>
                <a:latin typeface="Calibri "/>
              </a:rPr>
              <a:t> candidates</a:t>
            </a:r>
          </a:p>
          <a:p>
            <a:pPr>
              <a:lnSpc>
                <a:spcPct val="150000"/>
              </a:lnSpc>
              <a:buFont typeface="Arial" panose="020B0604020202020204" pitchFamily="34" charset="0"/>
              <a:buChar char="•"/>
            </a:pPr>
            <a:r>
              <a:rPr lang="en-US" sz="2400" b="0" i="0" dirty="0">
                <a:effectLst/>
                <a:latin typeface="Calibri "/>
              </a:rPr>
              <a:t>Early career researchers are looking for </a:t>
            </a:r>
            <a:r>
              <a:rPr lang="en-US" sz="2400" b="1" i="0" dirty="0">
                <a:effectLst/>
                <a:latin typeface="Calibri "/>
              </a:rPr>
              <a:t>career advancement opportunities</a:t>
            </a:r>
          </a:p>
        </p:txBody>
      </p:sp>
    </p:spTree>
    <p:extLst>
      <p:ext uri="{BB962C8B-B14F-4D97-AF65-F5344CB8AC3E}">
        <p14:creationId xmlns:p14="http://schemas.microsoft.com/office/powerpoint/2010/main" val="16496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8917"/>
            <a:ext cx="12192000" cy="1518299"/>
          </a:xfrm>
        </p:spPr>
        <p:txBody>
          <a:bodyPr>
            <a:noAutofit/>
          </a:bodyPr>
          <a:lstStyle/>
          <a:p>
            <a:r>
              <a:rPr lang="en-US" sz="3600" dirty="0">
                <a:latin typeface="+mn-lt"/>
              </a:rPr>
              <a:t>Unmet needs</a:t>
            </a:r>
            <a:br>
              <a:rPr lang="en-US" sz="2800" dirty="0">
                <a:latin typeface="+mn-lt"/>
              </a:rPr>
            </a:br>
            <a:br>
              <a:rPr lang="en-US" sz="2000" dirty="0">
                <a:latin typeface="+mn-lt"/>
              </a:rPr>
            </a:br>
            <a:r>
              <a:rPr lang="en-US" sz="2000" dirty="0">
                <a:latin typeface="+mn-lt"/>
              </a:rPr>
              <a:t>According to Barone L, Williams J and </a:t>
            </a:r>
            <a:r>
              <a:rPr lang="en-US" sz="2000" dirty="0" err="1">
                <a:latin typeface="+mn-lt"/>
              </a:rPr>
              <a:t>Micklos</a:t>
            </a:r>
            <a:r>
              <a:rPr lang="en-US" sz="2000" dirty="0">
                <a:latin typeface="+mn-lt"/>
              </a:rPr>
              <a:t> D. </a:t>
            </a:r>
            <a:br>
              <a:rPr lang="en-US" sz="2000" dirty="0">
                <a:latin typeface="+mn-lt"/>
              </a:rPr>
            </a:br>
            <a:r>
              <a:rPr lang="en-US" sz="2000" dirty="0">
                <a:latin typeface="+mn-lt"/>
                <a:hlinkClick r:id="rId2"/>
              </a:rPr>
              <a:t>Unmet Needs for Analyzing Biological Big Data: A Survey of 704 NSF Principal Investigators</a:t>
            </a:r>
            <a:r>
              <a:rPr lang="en-US" sz="2000" dirty="0">
                <a:latin typeface="+mn-lt"/>
              </a:rPr>
              <a:t> (2017):</a:t>
            </a:r>
            <a:br>
              <a:rPr lang="en-US" sz="2000" dirty="0">
                <a:latin typeface="+mn-lt"/>
              </a:rPr>
            </a:br>
            <a:endParaRPr lang="en-US" sz="2000" dirty="0">
              <a:latin typeface="+mn-lt"/>
            </a:endParaRPr>
          </a:p>
        </p:txBody>
      </p:sp>
      <p:sp>
        <p:nvSpPr>
          <p:cNvPr id="5" name="TextBox 4"/>
          <p:cNvSpPr txBox="1"/>
          <p:nvPr/>
        </p:nvSpPr>
        <p:spPr>
          <a:xfrm>
            <a:off x="0" y="95697"/>
            <a:ext cx="12192000" cy="523220"/>
          </a:xfrm>
          <a:prstGeom prst="rect">
            <a:avLst/>
          </a:prstGeom>
          <a:solidFill>
            <a:srgbClr val="CC0000">
              <a:alpha val="69804"/>
            </a:srgbClr>
          </a:solidFill>
        </p:spPr>
        <p:txBody>
          <a:bodyPr wrap="square" rtlCol="0">
            <a:spAutoFit/>
          </a:bodyPr>
          <a:lstStyle/>
          <a:p>
            <a:pPr algn="r"/>
            <a:r>
              <a:rPr lang="en-GB" sz="2800" dirty="0"/>
              <a:t>1. Introduction</a:t>
            </a:r>
          </a:p>
        </p:txBody>
      </p:sp>
      <p:sp>
        <p:nvSpPr>
          <p:cNvPr id="9" name="Rectangle 8">
            <a:extLst>
              <a:ext uri="{FF2B5EF4-FFF2-40B4-BE49-F238E27FC236}">
                <a16:creationId xmlns:a16="http://schemas.microsoft.com/office/drawing/2014/main" id="{C2AA2F1B-B989-449B-BF73-3219830D8A0F}"/>
              </a:ext>
            </a:extLst>
          </p:cNvPr>
          <p:cNvSpPr/>
          <p:nvPr/>
        </p:nvSpPr>
        <p:spPr>
          <a:xfrm>
            <a:off x="0" y="2137216"/>
            <a:ext cx="12192000" cy="4315027"/>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t>Nearly </a:t>
            </a:r>
            <a:r>
              <a:rPr lang="en-US" sz="2000" b="1" dirty="0"/>
              <a:t>90% of </a:t>
            </a:r>
            <a:r>
              <a:rPr lang="it-IT" sz="2000" b="1" dirty="0"/>
              <a:t>Biological Sciences Directorate </a:t>
            </a:r>
            <a:r>
              <a:rPr lang="en-US" sz="2000" b="1" dirty="0"/>
              <a:t>PIs </a:t>
            </a:r>
            <a:r>
              <a:rPr lang="en-US" sz="2000" dirty="0"/>
              <a:t>said they are currently/will soon be analyzing </a:t>
            </a:r>
            <a:r>
              <a:rPr lang="en-US" sz="2000" b="1" dirty="0"/>
              <a:t>large data sets</a:t>
            </a:r>
          </a:p>
          <a:p>
            <a:pPr marL="285750" indent="-285750">
              <a:lnSpc>
                <a:spcPct val="200000"/>
              </a:lnSpc>
              <a:buFont typeface="Arial" panose="020B0604020202020204" pitchFamily="34" charset="0"/>
              <a:buChar char="•"/>
            </a:pPr>
            <a:r>
              <a:rPr lang="en-US" sz="2000" dirty="0"/>
              <a:t>Majority of said their institutions are </a:t>
            </a:r>
            <a:r>
              <a:rPr lang="en-US" sz="2000" b="1" dirty="0"/>
              <a:t>not meeting 9 of 13 needs </a:t>
            </a:r>
          </a:p>
          <a:p>
            <a:pPr marL="285750" indent="-285750">
              <a:lnSpc>
                <a:spcPct val="200000"/>
              </a:lnSpc>
              <a:buFont typeface="Arial" panose="020B0604020202020204" pitchFamily="34" charset="0"/>
              <a:buChar char="•"/>
            </a:pPr>
            <a:r>
              <a:rPr lang="en-US" sz="2000" dirty="0"/>
              <a:t>Training on </a:t>
            </a:r>
            <a:r>
              <a:rPr lang="en-US" sz="2000" b="1" dirty="0"/>
              <a:t>integration of multiple data types</a:t>
            </a:r>
            <a:r>
              <a:rPr lang="en-US" sz="2000" dirty="0"/>
              <a:t> (89%), on </a:t>
            </a:r>
            <a:r>
              <a:rPr lang="en-US" sz="2000" b="1" dirty="0"/>
              <a:t>data management and metadata </a:t>
            </a:r>
            <a:r>
              <a:rPr lang="en-US" sz="2000" dirty="0"/>
              <a:t>(78%), and on scaling analysis to </a:t>
            </a:r>
            <a:r>
              <a:rPr lang="en-US" sz="2000" b="1" dirty="0"/>
              <a:t>cloud/High-Performance-Computer </a:t>
            </a:r>
            <a:r>
              <a:rPr lang="en-US" sz="2000" dirty="0"/>
              <a:t>(71%) were the 3 greatest unmet needs</a:t>
            </a:r>
          </a:p>
          <a:p>
            <a:pPr marL="285750" indent="-285750">
              <a:lnSpc>
                <a:spcPct val="200000"/>
              </a:lnSpc>
              <a:buFont typeface="Arial" panose="020B0604020202020204" pitchFamily="34" charset="0"/>
              <a:buChar char="•"/>
            </a:pPr>
            <a:r>
              <a:rPr lang="en-US" sz="2000" b="1" dirty="0"/>
              <a:t>Data storage </a:t>
            </a:r>
            <a:r>
              <a:rPr lang="en-US" sz="2000" dirty="0"/>
              <a:t>and </a:t>
            </a:r>
            <a:r>
              <a:rPr lang="en-US" sz="2000" b="1" dirty="0"/>
              <a:t>High-Performance-Computer </a:t>
            </a:r>
            <a:r>
              <a:rPr lang="en-US" sz="2000" dirty="0"/>
              <a:t>ranked lowest on their list of unmet needs</a:t>
            </a:r>
          </a:p>
          <a:p>
            <a:pPr marL="285750" indent="-285750">
              <a:lnSpc>
                <a:spcPct val="200000"/>
              </a:lnSpc>
              <a:buFont typeface="Arial" panose="020B0604020202020204" pitchFamily="34" charset="0"/>
              <a:buChar char="•"/>
            </a:pPr>
            <a:r>
              <a:rPr lang="en-US" sz="2000" dirty="0"/>
              <a:t>The problem is the growing </a:t>
            </a:r>
            <a:r>
              <a:rPr lang="en-US" sz="2000" b="1" dirty="0"/>
              <a:t>gap between the accumulation of big data</a:t>
            </a:r>
            <a:r>
              <a:rPr lang="en-US" sz="2000" dirty="0"/>
              <a:t>—and researchers’ knowledge about how to </a:t>
            </a:r>
            <a:r>
              <a:rPr lang="en-US" sz="2000" b="1" dirty="0"/>
              <a:t>use it effectively</a:t>
            </a:r>
            <a:endParaRPr lang="it-IT" sz="2000" b="1" dirty="0"/>
          </a:p>
        </p:txBody>
      </p:sp>
    </p:spTree>
    <p:extLst>
      <p:ext uri="{BB962C8B-B14F-4D97-AF65-F5344CB8AC3E}">
        <p14:creationId xmlns:p14="http://schemas.microsoft.com/office/powerpoint/2010/main" val="276443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95697"/>
            <a:ext cx="12192000" cy="523220"/>
          </a:xfrm>
          <a:prstGeom prst="rect">
            <a:avLst/>
          </a:prstGeom>
          <a:solidFill>
            <a:srgbClr val="CC0000">
              <a:alpha val="69804"/>
            </a:srgbClr>
          </a:solidFill>
        </p:spPr>
        <p:txBody>
          <a:bodyPr wrap="square" rtlCol="0">
            <a:spAutoFit/>
          </a:bodyPr>
          <a:lstStyle/>
          <a:p>
            <a:pPr algn="r"/>
            <a:r>
              <a:rPr lang="en-GB" sz="2800" dirty="0"/>
              <a:t>1. Introduction</a:t>
            </a:r>
          </a:p>
        </p:txBody>
      </p:sp>
      <p:pic>
        <p:nvPicPr>
          <p:cNvPr id="6" name="Picture 5">
            <a:extLst>
              <a:ext uri="{FF2B5EF4-FFF2-40B4-BE49-F238E27FC236}">
                <a16:creationId xmlns:a16="http://schemas.microsoft.com/office/drawing/2014/main" id="{BC6C8C8F-B8D8-40DE-B28A-88D2087D8E70}"/>
              </a:ext>
            </a:extLst>
          </p:cNvPr>
          <p:cNvPicPr>
            <a:picLocks noChangeAspect="1"/>
          </p:cNvPicPr>
          <p:nvPr/>
        </p:nvPicPr>
        <p:blipFill rotWithShape="1">
          <a:blip r:embed="rId2"/>
          <a:srcRect b="2072"/>
          <a:stretch/>
        </p:blipFill>
        <p:spPr>
          <a:xfrm>
            <a:off x="587581" y="857595"/>
            <a:ext cx="11016837" cy="5782356"/>
          </a:xfrm>
          <a:prstGeom prst="rect">
            <a:avLst/>
          </a:prstGeom>
        </p:spPr>
      </p:pic>
    </p:spTree>
    <p:extLst>
      <p:ext uri="{BB962C8B-B14F-4D97-AF65-F5344CB8AC3E}">
        <p14:creationId xmlns:p14="http://schemas.microsoft.com/office/powerpoint/2010/main" val="312665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9325"/>
            <a:ext cx="11792777" cy="1200247"/>
          </a:xfrm>
        </p:spPr>
        <p:txBody>
          <a:bodyPr>
            <a:noAutofit/>
          </a:bodyPr>
          <a:lstStyle/>
          <a:p>
            <a:r>
              <a:rPr lang="en-GB" sz="3200" dirty="0">
                <a:latin typeface="+mn-lt"/>
              </a:rPr>
              <a:t>Why coming to a Library Carpentry?</a:t>
            </a:r>
            <a:br>
              <a:rPr lang="en-GB" sz="3200" dirty="0">
                <a:latin typeface="+mn-lt"/>
              </a:rPr>
            </a:br>
            <a:br>
              <a:rPr lang="en-GB" sz="2400" dirty="0">
                <a:latin typeface="+mn-lt"/>
              </a:rPr>
            </a:br>
            <a:r>
              <a:rPr lang="en-US" sz="2400" dirty="0">
                <a:latin typeface="+mn-lt"/>
              </a:rPr>
              <a:t>Library Carpentry </a:t>
            </a:r>
            <a:r>
              <a:rPr lang="en-US" sz="2400" b="1" dirty="0">
                <a:latin typeface="+mn-lt"/>
              </a:rPr>
              <a:t>core objectives</a:t>
            </a:r>
            <a:br>
              <a:rPr lang="en-US" sz="2400" dirty="0">
                <a:latin typeface="+mn-lt"/>
              </a:rPr>
            </a:br>
            <a:r>
              <a:rPr lang="en-US" sz="2400" dirty="0">
                <a:latin typeface="+mn-lt"/>
              </a:rPr>
              <a:t>Library Carpentry workshops teach people working in </a:t>
            </a:r>
            <a:r>
              <a:rPr lang="en-US" sz="2400" b="1" dirty="0">
                <a:latin typeface="+mn-lt"/>
              </a:rPr>
              <a:t>library- and information-related roles how to:</a:t>
            </a:r>
            <a:br>
              <a:rPr lang="en-GB" sz="3200" b="1" dirty="0">
                <a:latin typeface="+mn-lt"/>
              </a:rPr>
            </a:br>
            <a:br>
              <a:rPr lang="en-GB" sz="3200" dirty="0">
                <a:latin typeface="+mn-lt"/>
              </a:rPr>
            </a:br>
            <a:endParaRPr lang="en-GB" sz="3200" dirty="0">
              <a:latin typeface="+mn-lt"/>
            </a:endParaRPr>
          </a:p>
        </p:txBody>
      </p:sp>
      <p:sp>
        <p:nvSpPr>
          <p:cNvPr id="5" name="TextBox 4"/>
          <p:cNvSpPr txBox="1"/>
          <p:nvPr/>
        </p:nvSpPr>
        <p:spPr>
          <a:xfrm>
            <a:off x="0" y="95697"/>
            <a:ext cx="12192000" cy="523220"/>
          </a:xfrm>
          <a:prstGeom prst="rect">
            <a:avLst/>
          </a:prstGeom>
          <a:solidFill>
            <a:srgbClr val="CC0000">
              <a:alpha val="69804"/>
            </a:srgbClr>
          </a:solidFill>
        </p:spPr>
        <p:txBody>
          <a:bodyPr wrap="square" rtlCol="0">
            <a:spAutoFit/>
          </a:bodyPr>
          <a:lstStyle/>
          <a:p>
            <a:pPr algn="r"/>
            <a:r>
              <a:rPr lang="en-GB" sz="2800" dirty="0"/>
              <a:t>1. Introduction</a:t>
            </a:r>
          </a:p>
        </p:txBody>
      </p:sp>
      <p:sp>
        <p:nvSpPr>
          <p:cNvPr id="3" name="Rectangle 2">
            <a:extLst>
              <a:ext uri="{FF2B5EF4-FFF2-40B4-BE49-F238E27FC236}">
                <a16:creationId xmlns:a16="http://schemas.microsoft.com/office/drawing/2014/main" id="{1EF75933-041B-4A0C-8E2A-70985C2031AA}"/>
              </a:ext>
            </a:extLst>
          </p:cNvPr>
          <p:cNvSpPr/>
          <p:nvPr/>
        </p:nvSpPr>
        <p:spPr>
          <a:xfrm>
            <a:off x="0" y="2917539"/>
            <a:ext cx="12018896"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t>Cut through the </a:t>
            </a:r>
            <a:r>
              <a:rPr lang="en-US" sz="2400" b="1" dirty="0"/>
              <a:t>jargon terms </a:t>
            </a:r>
            <a:r>
              <a:rPr lang="en-US" sz="2400" dirty="0"/>
              <a:t>and </a:t>
            </a:r>
            <a:r>
              <a:rPr lang="en-US" sz="2400" b="1" dirty="0"/>
              <a:t>phrases</a:t>
            </a:r>
            <a:r>
              <a:rPr lang="en-US" sz="2400" dirty="0"/>
              <a:t> of </a:t>
            </a:r>
            <a:r>
              <a:rPr lang="en-US" sz="2400" b="1" dirty="0"/>
              <a:t>software development </a:t>
            </a:r>
            <a:r>
              <a:rPr lang="en-US" sz="2400" dirty="0"/>
              <a:t>and </a:t>
            </a:r>
            <a:r>
              <a:rPr lang="en-US" sz="2400" b="1" dirty="0"/>
              <a:t>data science </a:t>
            </a:r>
            <a:r>
              <a:rPr lang="en-US" sz="2400" dirty="0"/>
              <a:t>and apply concepts from these fields in </a:t>
            </a:r>
            <a:r>
              <a:rPr lang="en-US" sz="2400" b="1" dirty="0"/>
              <a:t>library tasks</a:t>
            </a:r>
            <a:r>
              <a:rPr lang="en-US" sz="2400" dirty="0"/>
              <a:t>;</a:t>
            </a:r>
          </a:p>
          <a:p>
            <a:pPr marL="285750" indent="-285750">
              <a:lnSpc>
                <a:spcPct val="150000"/>
              </a:lnSpc>
              <a:buFont typeface="Arial" panose="020B0604020202020204" pitchFamily="34" charset="0"/>
              <a:buChar char="•"/>
            </a:pPr>
            <a:r>
              <a:rPr lang="en-US" sz="2400" dirty="0"/>
              <a:t>Identify and use </a:t>
            </a:r>
            <a:r>
              <a:rPr lang="en-US" sz="2400" b="1" dirty="0"/>
              <a:t>best practices in data structures</a:t>
            </a:r>
            <a:r>
              <a:rPr lang="en-US" sz="2400" dirty="0"/>
              <a:t>;</a:t>
            </a:r>
          </a:p>
          <a:p>
            <a:pPr marL="285750" indent="-285750">
              <a:lnSpc>
                <a:spcPct val="150000"/>
              </a:lnSpc>
              <a:buFont typeface="Arial" panose="020B0604020202020204" pitchFamily="34" charset="0"/>
              <a:buChar char="•"/>
            </a:pPr>
            <a:r>
              <a:rPr lang="en-US" sz="2400" dirty="0"/>
              <a:t>Learn how to programmatically </a:t>
            </a:r>
            <a:r>
              <a:rPr lang="en-US" sz="2400" b="1" dirty="0"/>
              <a:t>transform and map data </a:t>
            </a:r>
            <a:r>
              <a:rPr lang="en-US" sz="2400" dirty="0"/>
              <a:t>from one form to another;</a:t>
            </a:r>
          </a:p>
          <a:p>
            <a:pPr marL="285750" indent="-285750">
              <a:lnSpc>
                <a:spcPct val="150000"/>
              </a:lnSpc>
              <a:buFont typeface="Arial" panose="020B0604020202020204" pitchFamily="34" charset="0"/>
              <a:buChar char="•"/>
            </a:pPr>
            <a:r>
              <a:rPr lang="en-US" sz="2400" b="1" dirty="0"/>
              <a:t>Work effectively </a:t>
            </a:r>
            <a:r>
              <a:rPr lang="en-US" sz="2400" dirty="0"/>
              <a:t>with researchers, IT, and systems colleagues;</a:t>
            </a:r>
          </a:p>
          <a:p>
            <a:pPr marL="285750" indent="-285750">
              <a:lnSpc>
                <a:spcPct val="150000"/>
              </a:lnSpc>
              <a:buFont typeface="Arial" panose="020B0604020202020204" pitchFamily="34" charset="0"/>
              <a:buChar char="•"/>
            </a:pPr>
            <a:r>
              <a:rPr lang="en-US" sz="2400" b="1" dirty="0"/>
              <a:t>Automate repetitive</a:t>
            </a:r>
            <a:r>
              <a:rPr lang="en-US" sz="2400" dirty="0"/>
              <a:t>, error prone tasks.</a:t>
            </a:r>
            <a:br>
              <a:rPr lang="en-US" dirty="0"/>
            </a:br>
            <a:endParaRPr lang="it-IT" dirty="0"/>
          </a:p>
        </p:txBody>
      </p:sp>
      <p:pic>
        <p:nvPicPr>
          <p:cNvPr id="6" name="Picture 5" descr="Image result for library carpentry">
            <a:extLst>
              <a:ext uri="{FF2B5EF4-FFF2-40B4-BE49-F238E27FC236}">
                <a16:creationId xmlns:a16="http://schemas.microsoft.com/office/drawing/2014/main" id="{F8721997-C447-4B6C-BE61-3F2B1847C8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45559" y="5325161"/>
            <a:ext cx="2373337" cy="143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57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1" y="641805"/>
            <a:ext cx="10515600" cy="1325563"/>
          </a:xfrm>
        </p:spPr>
        <p:txBody>
          <a:bodyPr>
            <a:normAutofit/>
          </a:bodyPr>
          <a:lstStyle/>
          <a:p>
            <a:r>
              <a:rPr lang="en-GB" sz="4000" dirty="0">
                <a:latin typeface="+mn-lt"/>
              </a:rPr>
              <a:t>What we are going to see today?</a:t>
            </a:r>
          </a:p>
        </p:txBody>
      </p:sp>
      <p:sp>
        <p:nvSpPr>
          <p:cNvPr id="3" name="Content Placeholder 2"/>
          <p:cNvSpPr>
            <a:spLocks noGrp="1"/>
          </p:cNvSpPr>
          <p:nvPr>
            <p:ph idx="1"/>
          </p:nvPr>
        </p:nvSpPr>
        <p:spPr>
          <a:xfrm>
            <a:off x="266700" y="1864857"/>
            <a:ext cx="11753022" cy="4351338"/>
          </a:xfrm>
        </p:spPr>
        <p:txBody>
          <a:bodyPr>
            <a:normAutofit/>
          </a:bodyPr>
          <a:lstStyle/>
          <a:p>
            <a:pPr>
              <a:lnSpc>
                <a:spcPct val="125000"/>
              </a:lnSpc>
            </a:pPr>
            <a:r>
              <a:rPr lang="en-GB" dirty="0"/>
              <a:t>This workshop </a:t>
            </a:r>
            <a:r>
              <a:rPr lang="en-US" dirty="0"/>
              <a:t>allows participants to explore </a:t>
            </a:r>
            <a:r>
              <a:rPr lang="en-US" b="1" dirty="0"/>
              <a:t>concepts</a:t>
            </a:r>
            <a:r>
              <a:rPr lang="en-US" dirty="0"/>
              <a:t> or </a:t>
            </a:r>
            <a:r>
              <a:rPr lang="en-US" b="1" dirty="0"/>
              <a:t>jargon</a:t>
            </a:r>
            <a:r>
              <a:rPr lang="en-US" dirty="0"/>
              <a:t> around </a:t>
            </a:r>
            <a:r>
              <a:rPr lang="en-US" b="1" dirty="0"/>
              <a:t>software development </a:t>
            </a:r>
            <a:r>
              <a:rPr lang="en-US" dirty="0"/>
              <a:t>and </a:t>
            </a:r>
            <a:r>
              <a:rPr lang="en-US" b="1" dirty="0"/>
              <a:t>data science</a:t>
            </a:r>
            <a:r>
              <a:rPr lang="en-US" dirty="0"/>
              <a:t>. Additional it explores </a:t>
            </a:r>
            <a:r>
              <a:rPr lang="en-US" b="1" dirty="0"/>
              <a:t>regular expressions </a:t>
            </a:r>
            <a:r>
              <a:rPr lang="en-US" dirty="0"/>
              <a:t>or </a:t>
            </a:r>
            <a:r>
              <a:rPr lang="en-US" b="1" dirty="0"/>
              <a:t>pattern matching </a:t>
            </a:r>
            <a:r>
              <a:rPr lang="en-US" dirty="0"/>
              <a:t>to </a:t>
            </a:r>
            <a:r>
              <a:rPr lang="en-US" b="1" dirty="0"/>
              <a:t>find, manage, and transform data and files.</a:t>
            </a:r>
            <a:r>
              <a:rPr lang="en-US" dirty="0"/>
              <a:t> </a:t>
            </a:r>
            <a:endParaRPr lang="en-GB" dirty="0"/>
          </a:p>
        </p:txBody>
      </p:sp>
      <p:sp>
        <p:nvSpPr>
          <p:cNvPr id="5" name="TextBox 4"/>
          <p:cNvSpPr txBox="1"/>
          <p:nvPr/>
        </p:nvSpPr>
        <p:spPr>
          <a:xfrm>
            <a:off x="0" y="95697"/>
            <a:ext cx="12192000" cy="523220"/>
          </a:xfrm>
          <a:prstGeom prst="rect">
            <a:avLst/>
          </a:prstGeom>
          <a:solidFill>
            <a:srgbClr val="CC0000">
              <a:alpha val="69804"/>
            </a:srgbClr>
          </a:solidFill>
        </p:spPr>
        <p:txBody>
          <a:bodyPr wrap="square" rtlCol="0">
            <a:spAutoFit/>
          </a:bodyPr>
          <a:lstStyle/>
          <a:p>
            <a:pPr algn="r"/>
            <a:r>
              <a:rPr lang="en-GB" sz="2800" dirty="0"/>
              <a:t>1. Introduction</a:t>
            </a:r>
          </a:p>
        </p:txBody>
      </p:sp>
      <p:pic>
        <p:nvPicPr>
          <p:cNvPr id="6" name="Picture 8" descr="Related image">
            <a:extLst>
              <a:ext uri="{FF2B5EF4-FFF2-40B4-BE49-F238E27FC236}">
                <a16:creationId xmlns:a16="http://schemas.microsoft.com/office/drawing/2014/main" id="{351D815E-043A-476C-AD18-F24A0802FF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9648" y="4614370"/>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2D32C9F-FE2B-4EBF-80B6-9A998A99F274}"/>
              </a:ext>
            </a:extLst>
          </p:cNvPr>
          <p:cNvSpPr/>
          <p:nvPr/>
        </p:nvSpPr>
        <p:spPr>
          <a:xfrm>
            <a:off x="79514" y="4918980"/>
            <a:ext cx="8640416" cy="1129668"/>
          </a:xfrm>
          <a:prstGeom prst="rect">
            <a:avLst/>
          </a:prstGeom>
        </p:spPr>
        <p:txBody>
          <a:bodyPr wrap="square">
            <a:spAutoFit/>
          </a:bodyPr>
          <a:lstStyle/>
          <a:p>
            <a:pPr marL="457200" indent="-270000">
              <a:lnSpc>
                <a:spcPct val="125000"/>
              </a:lnSpc>
              <a:buFont typeface="Arial" panose="020B0604020202020204" pitchFamily="34" charset="0"/>
              <a:buChar char="•"/>
            </a:pPr>
            <a:r>
              <a:rPr lang="en-US" sz="2800" dirty="0"/>
              <a:t>Did any of you used a </a:t>
            </a:r>
            <a:r>
              <a:rPr lang="en-US" sz="2800" b="1" dirty="0"/>
              <a:t>computational approach </a:t>
            </a:r>
            <a:r>
              <a:rPr lang="en-US" sz="2800" dirty="0"/>
              <a:t>to data managing before? If so, using which </a:t>
            </a:r>
            <a:r>
              <a:rPr lang="en-US" sz="2800" b="1" dirty="0"/>
              <a:t>tools</a:t>
            </a:r>
            <a:r>
              <a:rPr lang="en-US" sz="2800" dirty="0"/>
              <a:t>?</a:t>
            </a:r>
            <a:endParaRPr lang="en-GB" sz="2800" dirty="0"/>
          </a:p>
        </p:txBody>
      </p:sp>
    </p:spTree>
    <p:extLst>
      <p:ext uri="{BB962C8B-B14F-4D97-AF65-F5344CB8AC3E}">
        <p14:creationId xmlns:p14="http://schemas.microsoft.com/office/powerpoint/2010/main" val="177639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7" name="Google Shape;97;p21"/>
          <p:cNvPicPr preferRelativeResize="0"/>
          <p:nvPr/>
        </p:nvPicPr>
        <p:blipFill rotWithShape="1">
          <a:blip r:embed="rId3">
            <a:alphaModFix/>
          </a:blip>
          <a:srcRect/>
          <a:stretch/>
        </p:blipFill>
        <p:spPr>
          <a:xfrm>
            <a:off x="85560" y="1239402"/>
            <a:ext cx="6792318" cy="4373192"/>
          </a:xfrm>
          <a:prstGeom prst="rect">
            <a:avLst/>
          </a:prstGeom>
          <a:noFill/>
          <a:ln>
            <a:noFill/>
          </a:ln>
        </p:spPr>
      </p:pic>
      <p:sp>
        <p:nvSpPr>
          <p:cNvPr id="2" name="TextBox 1">
            <a:extLst>
              <a:ext uri="{FF2B5EF4-FFF2-40B4-BE49-F238E27FC236}">
                <a16:creationId xmlns:a16="http://schemas.microsoft.com/office/drawing/2014/main" id="{AF04C613-2FD8-4AA8-B1F8-B0BCF91DA496}"/>
              </a:ext>
            </a:extLst>
          </p:cNvPr>
          <p:cNvSpPr txBox="1"/>
          <p:nvPr/>
        </p:nvSpPr>
        <p:spPr>
          <a:xfrm>
            <a:off x="0" y="1"/>
            <a:ext cx="12192000" cy="1094296"/>
          </a:xfrm>
          <a:prstGeom prst="rect">
            <a:avLst/>
          </a:prstGeom>
          <a:solidFill>
            <a:srgbClr val="FF0000"/>
          </a:solidFill>
        </p:spPr>
        <p:txBody>
          <a:bodyPr wrap="square" rtlCol="0">
            <a:spAutoFit/>
          </a:bodyPr>
          <a:lstStyle/>
          <a:p>
            <a:endParaRPr lang="it-IT" dirty="0"/>
          </a:p>
        </p:txBody>
      </p:sp>
      <p:sp>
        <p:nvSpPr>
          <p:cNvPr id="95" name="Google Shape;95;p21"/>
          <p:cNvSpPr txBox="1">
            <a:spLocks noGrp="1"/>
          </p:cNvSpPr>
          <p:nvPr>
            <p:ph type="title"/>
          </p:nvPr>
        </p:nvSpPr>
        <p:spPr>
          <a:xfrm>
            <a:off x="660476" y="-145103"/>
            <a:ext cx="9805200" cy="1143200"/>
          </a:xfrm>
          <a:prstGeom prst="rect">
            <a:avLst/>
          </a:prstGeom>
          <a:noFill/>
          <a:ln>
            <a:noFill/>
          </a:ln>
        </p:spPr>
        <p:txBody>
          <a:bodyPr spcFirstLastPara="1" vert="horz" wrap="square" lIns="121900" tIns="60933" rIns="121900" bIns="60933" rtlCol="0" anchor="ctr" anchorCtr="0">
            <a:noAutofit/>
          </a:bodyPr>
          <a:lstStyle/>
          <a:p>
            <a:pPr>
              <a:buSzPts val="3959"/>
            </a:pPr>
            <a:r>
              <a:rPr lang="en-GB" sz="5279" dirty="0"/>
              <a:t>Foundational skills for researchers</a:t>
            </a:r>
            <a:endParaRPr dirty="0"/>
          </a:p>
        </p:txBody>
      </p:sp>
      <p:pic>
        <p:nvPicPr>
          <p:cNvPr id="96" name="Google Shape;96;p21"/>
          <p:cNvPicPr preferRelativeResize="0"/>
          <p:nvPr/>
        </p:nvPicPr>
        <p:blipFill rotWithShape="1">
          <a:blip r:embed="rId4">
            <a:alphaModFix/>
          </a:blip>
          <a:srcRect/>
          <a:stretch/>
        </p:blipFill>
        <p:spPr>
          <a:xfrm>
            <a:off x="10662111" y="6264440"/>
            <a:ext cx="1490133" cy="524933"/>
          </a:xfrm>
          <a:prstGeom prst="rect">
            <a:avLst/>
          </a:prstGeom>
          <a:noFill/>
          <a:ln>
            <a:noFill/>
          </a:ln>
        </p:spPr>
      </p:pic>
      <p:pic>
        <p:nvPicPr>
          <p:cNvPr id="99" name="Google Shape;99;p21"/>
          <p:cNvPicPr preferRelativeResize="0"/>
          <p:nvPr/>
        </p:nvPicPr>
        <p:blipFill rotWithShape="1">
          <a:blip r:embed="rId5">
            <a:alphaModFix/>
          </a:blip>
          <a:srcRect/>
          <a:stretch/>
        </p:blipFill>
        <p:spPr>
          <a:xfrm>
            <a:off x="6934474" y="2472694"/>
            <a:ext cx="2827988" cy="1224692"/>
          </a:xfrm>
          <a:prstGeom prst="rect">
            <a:avLst/>
          </a:prstGeom>
          <a:noFill/>
          <a:ln>
            <a:noFill/>
          </a:ln>
        </p:spPr>
      </p:pic>
      <p:sp>
        <p:nvSpPr>
          <p:cNvPr id="100" name="Google Shape;100;p21"/>
          <p:cNvSpPr/>
          <p:nvPr/>
        </p:nvSpPr>
        <p:spPr>
          <a:xfrm>
            <a:off x="6928049" y="3793585"/>
            <a:ext cx="2834400" cy="1314800"/>
          </a:xfrm>
          <a:prstGeom prst="rect">
            <a:avLst/>
          </a:prstGeom>
          <a:noFill/>
          <a:ln>
            <a:noFill/>
          </a:ln>
        </p:spPr>
        <p:txBody>
          <a:bodyPr spcFirstLastPara="1" wrap="square" lIns="81633" tIns="40800" rIns="81633" bIns="40800" anchor="t" anchorCtr="0">
            <a:noAutofit/>
          </a:bodyPr>
          <a:lstStyle/>
          <a:p>
            <a:r>
              <a:rPr lang="en-GB" sz="2200" i="1" dirty="0">
                <a:solidFill>
                  <a:srgbClr val="000000"/>
                </a:solidFill>
                <a:latin typeface="Calibri"/>
                <a:ea typeface="Calibri"/>
                <a:cs typeface="Calibri"/>
                <a:sym typeface="Calibri"/>
              </a:rPr>
              <a:t>Basic lab skills</a:t>
            </a:r>
            <a:r>
              <a:rPr lang="en-GB" dirty="0">
                <a:solidFill>
                  <a:srgbClr val="000000"/>
                </a:solidFill>
                <a:latin typeface="Calibri"/>
                <a:ea typeface="Calibri"/>
                <a:cs typeface="Calibri"/>
                <a:sym typeface="Calibri"/>
              </a:rPr>
              <a:t> </a:t>
            </a:r>
            <a:r>
              <a:rPr lang="en-GB" sz="2200" i="1" dirty="0">
                <a:solidFill>
                  <a:srgbClr val="000000"/>
                </a:solidFill>
                <a:latin typeface="Calibri"/>
                <a:ea typeface="Calibri"/>
                <a:cs typeface="Calibri"/>
                <a:sym typeface="Calibri"/>
              </a:rPr>
              <a:t>for scientific computing;</a:t>
            </a:r>
            <a:r>
              <a:rPr lang="en-GB" dirty="0">
                <a:solidFill>
                  <a:srgbClr val="000000"/>
                </a:solidFill>
                <a:latin typeface="Calibri"/>
                <a:ea typeface="Calibri"/>
                <a:cs typeface="Calibri"/>
                <a:sym typeface="Calibri"/>
              </a:rPr>
              <a:t> </a:t>
            </a:r>
            <a:r>
              <a:rPr lang="en-GB" sz="2200" i="1" dirty="0">
                <a:solidFill>
                  <a:srgbClr val="000000"/>
                </a:solidFill>
                <a:latin typeface="Calibri"/>
                <a:ea typeface="Calibri"/>
                <a:cs typeface="Calibri"/>
                <a:sym typeface="Calibri"/>
              </a:rPr>
              <a:t>researchers can do more</a:t>
            </a:r>
            <a:r>
              <a:rPr lang="en-GB" dirty="0">
                <a:solidFill>
                  <a:srgbClr val="000000"/>
                </a:solidFill>
                <a:latin typeface="Calibri"/>
                <a:ea typeface="Calibri"/>
                <a:cs typeface="Calibri"/>
                <a:sym typeface="Calibri"/>
              </a:rPr>
              <a:t> </a:t>
            </a:r>
            <a:r>
              <a:rPr lang="en-GB" sz="2200" i="1" dirty="0">
                <a:solidFill>
                  <a:srgbClr val="000000"/>
                </a:solidFill>
                <a:latin typeface="Calibri"/>
                <a:ea typeface="Calibri"/>
                <a:cs typeface="Calibri"/>
                <a:sym typeface="Calibri"/>
              </a:rPr>
              <a:t>in less time and with less pain.</a:t>
            </a:r>
            <a:endParaRPr dirty="0">
              <a:solidFill>
                <a:srgbClr val="000000"/>
              </a:solidFill>
              <a:latin typeface="Calibri"/>
              <a:ea typeface="Calibri"/>
              <a:cs typeface="Calibri"/>
              <a:sym typeface="Calibri"/>
            </a:endParaRPr>
          </a:p>
        </p:txBody>
      </p:sp>
      <p:sp>
        <p:nvSpPr>
          <p:cNvPr id="101" name="Google Shape;101;p21"/>
          <p:cNvSpPr txBox="1"/>
          <p:nvPr/>
        </p:nvSpPr>
        <p:spPr>
          <a:xfrm>
            <a:off x="10042040" y="3931800"/>
            <a:ext cx="2064400" cy="1776400"/>
          </a:xfrm>
          <a:prstGeom prst="rect">
            <a:avLst/>
          </a:prstGeom>
          <a:noFill/>
          <a:ln>
            <a:noFill/>
          </a:ln>
        </p:spPr>
        <p:txBody>
          <a:bodyPr spcFirstLastPara="1" wrap="square" lIns="82933" tIns="41467" rIns="82933" bIns="41467" anchor="t" anchorCtr="0">
            <a:noAutofit/>
          </a:bodyPr>
          <a:lstStyle/>
          <a:p>
            <a:r>
              <a:rPr lang="en-GB" sz="2200" i="1">
                <a:solidFill>
                  <a:srgbClr val="000000"/>
                </a:solidFill>
                <a:latin typeface="Calibri"/>
                <a:ea typeface="Calibri"/>
                <a:cs typeface="Calibri"/>
                <a:sym typeface="Calibri"/>
              </a:rPr>
              <a:t>Basic concepts, skills and tools for working more effectively with data. </a:t>
            </a:r>
            <a:endParaRPr sz="2400"/>
          </a:p>
        </p:txBody>
      </p:sp>
      <p:pic>
        <p:nvPicPr>
          <p:cNvPr id="102" name="Google Shape;102;p21" descr="DC1_logo.png"/>
          <p:cNvPicPr preferRelativeResize="0"/>
          <p:nvPr/>
        </p:nvPicPr>
        <p:blipFill rotWithShape="1">
          <a:blip r:embed="rId6">
            <a:alphaModFix/>
          </a:blip>
          <a:srcRect/>
          <a:stretch/>
        </p:blipFill>
        <p:spPr>
          <a:xfrm>
            <a:off x="10042041" y="2679189"/>
            <a:ext cx="1775417" cy="1114396"/>
          </a:xfrm>
          <a:prstGeom prst="rect">
            <a:avLst/>
          </a:prstGeom>
          <a:noFill/>
          <a:ln>
            <a:noFill/>
          </a:ln>
        </p:spPr>
      </p:pic>
      <p:sp>
        <p:nvSpPr>
          <p:cNvPr id="103" name="Google Shape;103;p21"/>
          <p:cNvSpPr txBox="1"/>
          <p:nvPr/>
        </p:nvSpPr>
        <p:spPr>
          <a:xfrm>
            <a:off x="3496800" y="682771"/>
            <a:ext cx="5198400" cy="422400"/>
          </a:xfrm>
          <a:prstGeom prst="rect">
            <a:avLst/>
          </a:prstGeom>
          <a:noFill/>
          <a:ln>
            <a:noFill/>
          </a:ln>
        </p:spPr>
        <p:txBody>
          <a:bodyPr spcFirstLastPara="1" wrap="square" lIns="82933" tIns="41467" rIns="82933" bIns="41467" anchor="t" anchorCtr="0">
            <a:noAutofit/>
          </a:bodyPr>
          <a:lstStyle/>
          <a:p>
            <a:r>
              <a:rPr lang="en-GB" sz="2200" i="1" dirty="0">
                <a:solidFill>
                  <a:schemeClr val="bg1"/>
                </a:solidFill>
                <a:latin typeface="Calibri"/>
                <a:ea typeface="Calibri"/>
                <a:cs typeface="Calibri"/>
                <a:sym typeface="Calibri"/>
              </a:rPr>
              <a:t>Open source learning, “Train the trainers”</a:t>
            </a:r>
            <a:endParaRPr sz="2400" dirty="0">
              <a:solidFill>
                <a:schemeClr val="bg1"/>
              </a:solidFill>
            </a:endParaRPr>
          </a:p>
        </p:txBody>
      </p:sp>
      <p:sp>
        <p:nvSpPr>
          <p:cNvPr id="3" name="Rectangle 2">
            <a:extLst>
              <a:ext uri="{FF2B5EF4-FFF2-40B4-BE49-F238E27FC236}">
                <a16:creationId xmlns:a16="http://schemas.microsoft.com/office/drawing/2014/main" id="{06CAE218-32AC-4E58-B8BF-3F7F7159AC57}"/>
              </a:ext>
            </a:extLst>
          </p:cNvPr>
          <p:cNvSpPr/>
          <p:nvPr/>
        </p:nvSpPr>
        <p:spPr>
          <a:xfrm>
            <a:off x="2527597" y="5894551"/>
            <a:ext cx="6096000" cy="707886"/>
          </a:xfrm>
          <a:prstGeom prst="rect">
            <a:avLst/>
          </a:prstGeom>
        </p:spPr>
        <p:txBody>
          <a:bodyPr>
            <a:spAutoFit/>
          </a:bodyPr>
          <a:lstStyle/>
          <a:p>
            <a:r>
              <a:rPr lang="en-US" sz="2000" i="1" dirty="0">
                <a:effectLst/>
                <a:latin typeface="Arial" panose="020B0604020202020204" pitchFamily="34" charset="0"/>
                <a:cs typeface="Arial" panose="020B0604020202020204" pitchFamily="34" charset="0"/>
              </a:rPr>
              <a:t>Software and data skills for people working in library- and information-related roles</a:t>
            </a:r>
          </a:p>
        </p:txBody>
      </p:sp>
      <p:pic>
        <p:nvPicPr>
          <p:cNvPr id="13" name="Picture 12" descr="Image result for library carpentry">
            <a:extLst>
              <a:ext uri="{FF2B5EF4-FFF2-40B4-BE49-F238E27FC236}">
                <a16:creationId xmlns:a16="http://schemas.microsoft.com/office/drawing/2014/main" id="{BD98C267-C353-4C17-BCBE-4C4B92E4A56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74378" y="5607930"/>
            <a:ext cx="2064401" cy="125007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the carpentries&quot;">
            <a:extLst>
              <a:ext uri="{FF2B5EF4-FFF2-40B4-BE49-F238E27FC236}">
                <a16:creationId xmlns:a16="http://schemas.microsoft.com/office/drawing/2014/main" id="{BF5DA3E0-6379-46B7-9E65-782F1BF75F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914" b="28236"/>
          <a:stretch/>
        </p:blipFill>
        <p:spPr bwMode="auto">
          <a:xfrm>
            <a:off x="7076661" y="1256199"/>
            <a:ext cx="5029779" cy="10037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jargon&quot;">
            <a:extLst>
              <a:ext uri="{FF2B5EF4-FFF2-40B4-BE49-F238E27FC236}">
                <a16:creationId xmlns:a16="http://schemas.microsoft.com/office/drawing/2014/main" id="{0E835836-6E76-4926-B238-6B1D4CDE2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19" y="2658794"/>
            <a:ext cx="4038581" cy="40385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4604C03-0C52-4F55-B32F-7FD5DF3E45B9}"/>
              </a:ext>
            </a:extLst>
          </p:cNvPr>
          <p:cNvSpPr>
            <a:spLocks noGrp="1"/>
          </p:cNvSpPr>
          <p:nvPr>
            <p:ph idx="1"/>
          </p:nvPr>
        </p:nvSpPr>
        <p:spPr>
          <a:xfrm>
            <a:off x="1" y="553014"/>
            <a:ext cx="8904848" cy="6275192"/>
          </a:xfrm>
        </p:spPr>
        <p:txBody>
          <a:bodyPr>
            <a:normAutofit/>
          </a:bodyPr>
          <a:lstStyle/>
          <a:p>
            <a:pPr marL="0" indent="0">
              <a:buNone/>
            </a:pPr>
            <a:r>
              <a:rPr lang="en-US" b="1" dirty="0"/>
              <a:t>Questions</a:t>
            </a:r>
          </a:p>
          <a:p>
            <a:r>
              <a:rPr lang="en-US" dirty="0"/>
              <a:t>What </a:t>
            </a:r>
            <a:r>
              <a:rPr lang="en-US" b="1" dirty="0"/>
              <a:t>terms, phrases, or ideas </a:t>
            </a:r>
            <a:r>
              <a:rPr lang="en-US" dirty="0"/>
              <a:t>around code or </a:t>
            </a:r>
            <a:r>
              <a:rPr lang="en-US" b="1" dirty="0"/>
              <a:t>software development </a:t>
            </a:r>
            <a:r>
              <a:rPr lang="en-US" dirty="0"/>
              <a:t>have you come across and feel you should know better? Have you ever heard the term </a:t>
            </a:r>
            <a:r>
              <a:rPr lang="en-US" b="1" dirty="0"/>
              <a:t>regex?</a:t>
            </a:r>
            <a:endParaRPr lang="en-US" dirty="0"/>
          </a:p>
          <a:p>
            <a:endParaRPr lang="en-US" dirty="0"/>
          </a:p>
          <a:p>
            <a:endParaRPr lang="en-US" dirty="0"/>
          </a:p>
          <a:p>
            <a:pPr marL="0" indent="0">
              <a:buNone/>
            </a:pPr>
            <a:r>
              <a:rPr lang="en-US" b="1" dirty="0"/>
              <a:t>Objectives</a:t>
            </a:r>
          </a:p>
          <a:p>
            <a:r>
              <a:rPr lang="en-US" dirty="0"/>
              <a:t>Explain </a:t>
            </a:r>
            <a:r>
              <a:rPr lang="en-US" b="1" dirty="0"/>
              <a:t>terms, phrases, and concepts </a:t>
            </a:r>
            <a:r>
              <a:rPr lang="en-US" dirty="0"/>
              <a:t>associated with software development in libraries.</a:t>
            </a:r>
          </a:p>
          <a:p>
            <a:r>
              <a:rPr lang="en-US" b="1" dirty="0"/>
              <a:t>Compare knowledge </a:t>
            </a:r>
            <a:r>
              <a:rPr lang="en-US" dirty="0"/>
              <a:t>of these terms, phrases, and concepts.</a:t>
            </a:r>
          </a:p>
          <a:p>
            <a:r>
              <a:rPr lang="en-US" b="1" dirty="0"/>
              <a:t>Differentiate</a:t>
            </a:r>
            <a:r>
              <a:rPr lang="en-US" dirty="0"/>
              <a:t> between these terms, phrases, and concepts.</a:t>
            </a:r>
          </a:p>
          <a:p>
            <a:endParaRPr lang="it-IT" dirty="0"/>
          </a:p>
        </p:txBody>
      </p:sp>
      <p:sp>
        <p:nvSpPr>
          <p:cNvPr id="4" name="TextBox 3">
            <a:extLst>
              <a:ext uri="{FF2B5EF4-FFF2-40B4-BE49-F238E27FC236}">
                <a16:creationId xmlns:a16="http://schemas.microsoft.com/office/drawing/2014/main" id="{F8F72F37-7100-47B3-936E-E6C88AB623E1}"/>
              </a:ext>
            </a:extLst>
          </p:cNvPr>
          <p:cNvSpPr txBox="1"/>
          <p:nvPr/>
        </p:nvSpPr>
        <p:spPr>
          <a:xfrm>
            <a:off x="0" y="29794"/>
            <a:ext cx="12192000" cy="523220"/>
          </a:xfrm>
          <a:prstGeom prst="rect">
            <a:avLst/>
          </a:prstGeom>
          <a:solidFill>
            <a:srgbClr val="FF6600">
              <a:alpha val="69804"/>
            </a:srgbClr>
          </a:solidFill>
        </p:spPr>
        <p:txBody>
          <a:bodyPr wrap="square" rtlCol="0">
            <a:spAutoFit/>
          </a:bodyPr>
          <a:lstStyle/>
          <a:p>
            <a:pPr algn="r"/>
            <a:r>
              <a:rPr lang="en-GB" sz="2800" dirty="0"/>
              <a:t>2. Jargon Busting</a:t>
            </a:r>
          </a:p>
        </p:txBody>
      </p:sp>
    </p:spTree>
    <p:extLst>
      <p:ext uri="{BB962C8B-B14F-4D97-AF65-F5344CB8AC3E}">
        <p14:creationId xmlns:p14="http://schemas.microsoft.com/office/powerpoint/2010/main" val="9280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3EB5D0-6D33-4271-B9EE-0B37F28CC19A}"/>
              </a:ext>
            </a:extLst>
          </p:cNvPr>
          <p:cNvSpPr txBox="1"/>
          <p:nvPr/>
        </p:nvSpPr>
        <p:spPr>
          <a:xfrm>
            <a:off x="0" y="36047"/>
            <a:ext cx="12192000" cy="523220"/>
          </a:xfrm>
          <a:prstGeom prst="rect">
            <a:avLst/>
          </a:prstGeom>
          <a:solidFill>
            <a:srgbClr val="FF6600">
              <a:alpha val="69804"/>
            </a:srgbClr>
          </a:solidFill>
        </p:spPr>
        <p:txBody>
          <a:bodyPr wrap="square" rtlCol="0">
            <a:spAutoFit/>
          </a:bodyPr>
          <a:lstStyle/>
          <a:p>
            <a:pPr algn="r"/>
            <a:r>
              <a:rPr lang="en-GB" sz="2800" dirty="0"/>
              <a:t>2. Jargon Busting</a:t>
            </a:r>
          </a:p>
        </p:txBody>
      </p:sp>
      <p:sp>
        <p:nvSpPr>
          <p:cNvPr id="8" name="Content Placeholder 2">
            <a:extLst>
              <a:ext uri="{FF2B5EF4-FFF2-40B4-BE49-F238E27FC236}">
                <a16:creationId xmlns:a16="http://schemas.microsoft.com/office/drawing/2014/main" id="{772142D0-3CEC-407A-89D2-EA5CDCA4F4EE}"/>
              </a:ext>
            </a:extLst>
          </p:cNvPr>
          <p:cNvSpPr txBox="1">
            <a:spLocks/>
          </p:cNvSpPr>
          <p:nvPr/>
        </p:nvSpPr>
        <p:spPr>
          <a:xfrm>
            <a:off x="738808" y="1454805"/>
            <a:ext cx="6798347" cy="40715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STEP 1</a:t>
            </a:r>
          </a:p>
          <a:p>
            <a:pPr marL="0" indent="0">
              <a:buFont typeface="Arial" panose="020B0604020202020204" pitchFamily="34" charset="0"/>
              <a:buNone/>
            </a:pPr>
            <a:endParaRPr lang="en-US" dirty="0"/>
          </a:p>
          <a:p>
            <a:r>
              <a:rPr lang="en-US" dirty="0"/>
              <a:t>Pair with a neighbor and decide who will take notes </a:t>
            </a:r>
          </a:p>
          <a:p>
            <a:r>
              <a:rPr lang="en-US" dirty="0"/>
              <a:t>Discuss the </a:t>
            </a:r>
            <a:r>
              <a:rPr lang="en-US" b="1" dirty="0"/>
              <a:t>concept idea </a:t>
            </a:r>
            <a:r>
              <a:rPr lang="en-US" dirty="0"/>
              <a:t>about the </a:t>
            </a:r>
            <a:r>
              <a:rPr lang="en-US" b="1" dirty="0"/>
              <a:t>use of computers in your everyday work </a:t>
            </a:r>
            <a:r>
              <a:rPr lang="en-US" dirty="0"/>
              <a:t>that heard, and you feel you </a:t>
            </a:r>
            <a:r>
              <a:rPr lang="en-US" b="1" dirty="0"/>
              <a:t>shall understand better </a:t>
            </a:r>
            <a:r>
              <a:rPr lang="en-US" dirty="0"/>
              <a:t>specifically in relation to using </a:t>
            </a:r>
            <a:r>
              <a:rPr lang="en-US" b="1" dirty="0"/>
              <a:t>regular expressions</a:t>
            </a:r>
          </a:p>
          <a:p>
            <a:r>
              <a:rPr lang="en-US" dirty="0"/>
              <a:t>(3 Min)</a:t>
            </a:r>
            <a:endParaRPr lang="it-IT" dirty="0"/>
          </a:p>
        </p:txBody>
      </p:sp>
      <p:pic>
        <p:nvPicPr>
          <p:cNvPr id="11" name="Picture 2" descr="Image result for jargon&quot;">
            <a:extLst>
              <a:ext uri="{FF2B5EF4-FFF2-40B4-BE49-F238E27FC236}">
                <a16:creationId xmlns:a16="http://schemas.microsoft.com/office/drawing/2014/main" id="{956A081D-5EBC-412D-87EF-426AE389D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19" y="2658794"/>
            <a:ext cx="4038581" cy="40385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835C35-083A-4E04-82D7-1504FE6B4C4E}"/>
              </a:ext>
            </a:extLst>
          </p:cNvPr>
          <p:cNvSpPr txBox="1"/>
          <p:nvPr/>
        </p:nvSpPr>
        <p:spPr>
          <a:xfrm>
            <a:off x="7646504" y="716478"/>
            <a:ext cx="4545496" cy="1785104"/>
          </a:xfrm>
          <a:prstGeom prst="rect">
            <a:avLst/>
          </a:prstGeom>
          <a:noFill/>
          <a:ln>
            <a:solidFill>
              <a:schemeClr val="accent2"/>
            </a:solidFill>
          </a:ln>
        </p:spPr>
        <p:txBody>
          <a:bodyPr wrap="square" rtlCol="0">
            <a:spAutoFit/>
          </a:bodyPr>
          <a:lstStyle/>
          <a:p>
            <a:r>
              <a:rPr lang="it-IT" sz="2200" dirty="0"/>
              <a:t>Some external help:</a:t>
            </a:r>
          </a:p>
          <a:p>
            <a:r>
              <a:rPr lang="it-IT" sz="2200" dirty="0">
                <a:hlinkClick r:id="rId3"/>
              </a:rPr>
              <a:t>https://techterms.com/category/technical</a:t>
            </a:r>
            <a:endParaRPr lang="it-IT" sz="2200" dirty="0"/>
          </a:p>
          <a:p>
            <a:r>
              <a:rPr lang="it-IT" sz="2200" dirty="0">
                <a:hlinkClick r:id="rId4"/>
              </a:rPr>
              <a:t>https://nnlm.gov/data/thesaurus</a:t>
            </a:r>
            <a:endParaRPr lang="it-IT" sz="2200" dirty="0"/>
          </a:p>
          <a:p>
            <a:r>
              <a:rPr lang="it-IT" sz="2200" dirty="0">
                <a:hlinkClick r:id="rId5"/>
              </a:rPr>
              <a:t>https://sidewaysdictionary.com/</a:t>
            </a:r>
            <a:endParaRPr lang="it-IT" sz="2200" dirty="0"/>
          </a:p>
        </p:txBody>
      </p:sp>
    </p:spTree>
    <p:extLst>
      <p:ext uri="{BB962C8B-B14F-4D97-AF65-F5344CB8AC3E}">
        <p14:creationId xmlns:p14="http://schemas.microsoft.com/office/powerpoint/2010/main" val="4292495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A64F5F-9414-4DCA-B85E-8EAA23A40828}"/>
              </a:ext>
            </a:extLst>
          </p:cNvPr>
          <p:cNvSpPr txBox="1"/>
          <p:nvPr/>
        </p:nvSpPr>
        <p:spPr>
          <a:xfrm>
            <a:off x="0" y="29794"/>
            <a:ext cx="12192000" cy="523220"/>
          </a:xfrm>
          <a:prstGeom prst="rect">
            <a:avLst/>
          </a:prstGeom>
          <a:solidFill>
            <a:srgbClr val="FF6600">
              <a:alpha val="69804"/>
            </a:srgbClr>
          </a:solidFill>
        </p:spPr>
        <p:txBody>
          <a:bodyPr wrap="square" rtlCol="0">
            <a:spAutoFit/>
          </a:bodyPr>
          <a:lstStyle/>
          <a:p>
            <a:pPr algn="r"/>
            <a:r>
              <a:rPr lang="en-GB" sz="2800" dirty="0"/>
              <a:t>2. Jargon Busting</a:t>
            </a:r>
          </a:p>
        </p:txBody>
      </p:sp>
      <p:sp>
        <p:nvSpPr>
          <p:cNvPr id="5" name="Content Placeholder 2">
            <a:extLst>
              <a:ext uri="{FF2B5EF4-FFF2-40B4-BE49-F238E27FC236}">
                <a16:creationId xmlns:a16="http://schemas.microsoft.com/office/drawing/2014/main" id="{272CF05D-43F1-4E77-AD1F-2D6B063FE8D4}"/>
              </a:ext>
            </a:extLst>
          </p:cNvPr>
          <p:cNvSpPr txBox="1">
            <a:spLocks/>
          </p:cNvSpPr>
          <p:nvPr/>
        </p:nvSpPr>
        <p:spPr>
          <a:xfrm>
            <a:off x="241850" y="600281"/>
            <a:ext cx="11327298" cy="5992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STEP 2</a:t>
            </a:r>
          </a:p>
          <a:p>
            <a:pPr marL="0" indent="0">
              <a:buFont typeface="Arial" panose="020B0604020202020204" pitchFamily="34" charset="0"/>
              <a:buNone/>
            </a:pPr>
            <a:endParaRPr lang="en-US" dirty="0"/>
          </a:p>
          <a:p>
            <a:r>
              <a:rPr lang="en-US" b="1" dirty="0"/>
              <a:t>Join up </a:t>
            </a:r>
            <a:r>
              <a:rPr lang="en-US" dirty="0"/>
              <a:t>an other group and compare notes (4 to 6 people for each group)</a:t>
            </a:r>
          </a:p>
          <a:p>
            <a:r>
              <a:rPr lang="en-US" dirty="0"/>
              <a:t>Make a </a:t>
            </a:r>
            <a:r>
              <a:rPr lang="en-US" b="1" dirty="0"/>
              <a:t>list of all the problematic terms</a:t>
            </a:r>
            <a:r>
              <a:rPr lang="en-US" dirty="0"/>
              <a:t>, phrases, and ideas each pair produced. </a:t>
            </a:r>
            <a:r>
              <a:rPr lang="en-US" b="1" dirty="0"/>
              <a:t>Retain duplicates</a:t>
            </a:r>
            <a:r>
              <a:rPr lang="en-US" dirty="0"/>
              <a:t>.</a:t>
            </a:r>
          </a:p>
          <a:p>
            <a:r>
              <a:rPr lang="en-US" dirty="0"/>
              <a:t>Identify </a:t>
            </a:r>
            <a:r>
              <a:rPr lang="en-US" b="1" dirty="0"/>
              <a:t>common words </a:t>
            </a:r>
            <a:r>
              <a:rPr lang="en-US" dirty="0"/>
              <a:t>as a starting point - spend </a:t>
            </a:r>
            <a:r>
              <a:rPr lang="en-US" b="1" dirty="0"/>
              <a:t>10 minutes </a:t>
            </a:r>
            <a:r>
              <a:rPr lang="en-US" dirty="0"/>
              <a:t>working together to try to </a:t>
            </a:r>
            <a:r>
              <a:rPr lang="en-US" b="1" dirty="0"/>
              <a:t>explain</a:t>
            </a:r>
            <a:r>
              <a:rPr lang="en-US" dirty="0"/>
              <a:t> what the terms, phrases, or ideas on your list mean. Note: use </a:t>
            </a:r>
            <a:r>
              <a:rPr lang="en-US" b="1" dirty="0"/>
              <a:t>both each other and the internet as a resource</a:t>
            </a:r>
            <a:r>
              <a:rPr lang="en-US" dirty="0"/>
              <a:t>.</a:t>
            </a:r>
          </a:p>
          <a:p>
            <a:r>
              <a:rPr lang="en-US" dirty="0"/>
              <a:t>Identify the </a:t>
            </a:r>
            <a:r>
              <a:rPr lang="en-US" b="1" dirty="0"/>
              <a:t>terms your groups were able to explain </a:t>
            </a:r>
            <a:r>
              <a:rPr lang="en-US" dirty="0"/>
              <a:t>as well as those you are still </a:t>
            </a:r>
            <a:r>
              <a:rPr lang="en-US" b="1" dirty="0"/>
              <a:t>struggling</a:t>
            </a:r>
            <a:r>
              <a:rPr lang="en-US" dirty="0"/>
              <a:t> with.</a:t>
            </a:r>
          </a:p>
          <a:p>
            <a:r>
              <a:rPr lang="en-US" dirty="0"/>
              <a:t>Each group then reports back on </a:t>
            </a:r>
            <a:r>
              <a:rPr lang="en-US" b="1" dirty="0"/>
              <a:t>one issue resolved </a:t>
            </a:r>
            <a:r>
              <a:rPr lang="en-US" dirty="0"/>
              <a:t>by their group and </a:t>
            </a:r>
            <a:r>
              <a:rPr lang="en-US" b="1" dirty="0"/>
              <a:t>one issue not resolved </a:t>
            </a:r>
            <a:r>
              <a:rPr lang="en-US" dirty="0"/>
              <a:t>by their group.</a:t>
            </a:r>
            <a:endParaRPr lang="it-IT" dirty="0"/>
          </a:p>
        </p:txBody>
      </p:sp>
    </p:spTree>
    <p:extLst>
      <p:ext uri="{BB962C8B-B14F-4D97-AF65-F5344CB8AC3E}">
        <p14:creationId xmlns:p14="http://schemas.microsoft.com/office/powerpoint/2010/main" val="339533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961924"/>
            <a:ext cx="12192000" cy="1569660"/>
          </a:xfrm>
          <a:prstGeom prst="rect">
            <a:avLst/>
          </a:prstGeom>
          <a:noFill/>
        </p:spPr>
        <p:txBody>
          <a:bodyPr wrap="square" rtlCol="0">
            <a:spAutoFit/>
          </a:bodyPr>
          <a:lstStyle/>
          <a:p>
            <a:r>
              <a:rPr lang="en-GB" sz="2400" b="1" dirty="0"/>
              <a:t>Questions</a:t>
            </a:r>
          </a:p>
          <a:p>
            <a:endParaRPr lang="en-GB" sz="2400" b="1" dirty="0"/>
          </a:p>
          <a:p>
            <a:pPr marL="342900" indent="-342900">
              <a:buFont typeface="Arial" panose="020B0604020202020204" pitchFamily="34" charset="0"/>
              <a:buChar char="•"/>
            </a:pPr>
            <a:r>
              <a:rPr lang="en-US" sz="2400" dirty="0"/>
              <a:t>How can you imagine </a:t>
            </a:r>
            <a:r>
              <a:rPr lang="en-US" sz="2400" b="1" dirty="0"/>
              <a:t>using regular expressions </a:t>
            </a:r>
            <a:r>
              <a:rPr lang="en-US" sz="2400" dirty="0"/>
              <a:t>in your work?</a:t>
            </a:r>
          </a:p>
          <a:p>
            <a:endParaRPr lang="en-GB" sz="2400" b="1" dirty="0"/>
          </a:p>
        </p:txBody>
      </p:sp>
      <p:sp>
        <p:nvSpPr>
          <p:cNvPr id="2" name="Rectangle 1"/>
          <p:cNvSpPr/>
          <p:nvPr/>
        </p:nvSpPr>
        <p:spPr>
          <a:xfrm>
            <a:off x="0" y="2994111"/>
            <a:ext cx="7941449" cy="1107996"/>
          </a:xfrm>
          <a:prstGeom prst="rect">
            <a:avLst/>
          </a:prstGeom>
        </p:spPr>
        <p:txBody>
          <a:bodyPr wrap="square">
            <a:spAutoFit/>
          </a:bodyPr>
          <a:lstStyle/>
          <a:p>
            <a:r>
              <a:rPr lang="en-GB" sz="2400" b="1" dirty="0"/>
              <a:t>Objectives</a:t>
            </a:r>
          </a:p>
          <a:p>
            <a:endParaRPr lang="en-US" dirty="0"/>
          </a:p>
          <a:p>
            <a:pPr marL="285750" indent="-285750">
              <a:buFont typeface="Arial" panose="020B0604020202020204" pitchFamily="34" charset="0"/>
              <a:buChar char="•"/>
            </a:pPr>
            <a:r>
              <a:rPr lang="en-US" sz="2400" b="1" dirty="0"/>
              <a:t>Use regular expressions </a:t>
            </a:r>
            <a:r>
              <a:rPr lang="en-US" sz="2400" dirty="0"/>
              <a:t>in searches</a:t>
            </a:r>
          </a:p>
        </p:txBody>
      </p:sp>
      <p:pic>
        <p:nvPicPr>
          <p:cNvPr id="2052" name="Picture 4" descr="Image result for regular expression meme&quot;">
            <a:extLst>
              <a:ext uri="{FF2B5EF4-FFF2-40B4-BE49-F238E27FC236}">
                <a16:creationId xmlns:a16="http://schemas.microsoft.com/office/drawing/2014/main" id="{0A0FE9E3-A5BE-4472-BA79-0D9F7D061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634" y="3429000"/>
            <a:ext cx="5761366" cy="33992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CE50CB-41FC-444F-AF57-B42BEB0FE95D}"/>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Tree>
    <p:extLst>
      <p:ext uri="{BB962C8B-B14F-4D97-AF65-F5344CB8AC3E}">
        <p14:creationId xmlns:p14="http://schemas.microsoft.com/office/powerpoint/2010/main" val="1720384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D44908-9546-4388-A8FE-2B9BBFE4A961}"/>
              </a:ext>
            </a:extLst>
          </p:cNvPr>
          <p:cNvSpPr txBox="1"/>
          <p:nvPr/>
        </p:nvSpPr>
        <p:spPr>
          <a:xfrm>
            <a:off x="198782" y="629687"/>
            <a:ext cx="11794435" cy="6617196"/>
          </a:xfrm>
          <a:prstGeom prst="rect">
            <a:avLst/>
          </a:prstGeom>
          <a:noFill/>
        </p:spPr>
        <p:txBody>
          <a:bodyPr wrap="square" rtlCol="0">
            <a:spAutoFit/>
          </a:bodyPr>
          <a:lstStyle/>
          <a:p>
            <a:pPr>
              <a:spcAft>
                <a:spcPts val="1200"/>
              </a:spcAft>
            </a:pPr>
            <a:r>
              <a:rPr lang="it-IT" sz="3200" dirty="0"/>
              <a:t>Regular expressions</a:t>
            </a:r>
          </a:p>
          <a:p>
            <a:pPr>
              <a:spcAft>
                <a:spcPts val="1200"/>
              </a:spcAft>
            </a:pPr>
            <a:r>
              <a:rPr lang="en-US" sz="2000" dirty="0"/>
              <a:t>Regular expressions are a </a:t>
            </a:r>
            <a:r>
              <a:rPr lang="en-US" sz="2000" b="1" dirty="0"/>
              <a:t>concept</a:t>
            </a:r>
            <a:r>
              <a:rPr lang="en-US" sz="2000" dirty="0"/>
              <a:t> and an</a:t>
            </a:r>
            <a:r>
              <a:rPr lang="en-US" sz="2000" b="1" dirty="0"/>
              <a:t> implementation </a:t>
            </a:r>
            <a:r>
              <a:rPr lang="en-US" sz="2000" dirty="0"/>
              <a:t>used in many </a:t>
            </a:r>
            <a:r>
              <a:rPr lang="en-US" sz="2000" b="1" dirty="0"/>
              <a:t>different programming environments </a:t>
            </a:r>
            <a:r>
              <a:rPr lang="en-US" sz="2000" dirty="0"/>
              <a:t>for sophisticated </a:t>
            </a:r>
            <a:r>
              <a:rPr lang="en-US" sz="2000" b="1" dirty="0"/>
              <a:t>pattern matching</a:t>
            </a:r>
            <a:r>
              <a:rPr lang="en-US" sz="2000" dirty="0"/>
              <a:t>. They are an incredibly powerful tool that can </a:t>
            </a:r>
            <a:r>
              <a:rPr lang="en-US" sz="2000" b="1" dirty="0"/>
              <a:t>amplify your capacity to find, manage, and transform data and files.</a:t>
            </a:r>
          </a:p>
          <a:p>
            <a:pPr>
              <a:spcAft>
                <a:spcPts val="1200"/>
              </a:spcAft>
            </a:pPr>
            <a:r>
              <a:rPr lang="en-US" sz="2000" dirty="0"/>
              <a:t>A regular expression, often abbreviated to </a:t>
            </a:r>
            <a:r>
              <a:rPr lang="en-US" sz="2000" b="1" i="1" dirty="0"/>
              <a:t>regex</a:t>
            </a:r>
            <a:r>
              <a:rPr lang="en-US" sz="2000" dirty="0"/>
              <a:t>, is a method of using a sequence of characters to define a </a:t>
            </a:r>
            <a:r>
              <a:rPr lang="en-US" sz="2000" b="1" dirty="0"/>
              <a:t>search to match strings</a:t>
            </a:r>
            <a:r>
              <a:rPr lang="en-US" sz="2000" dirty="0"/>
              <a:t>, i.e. “find and replace”-like operations. In computation, a ‘string’ is a contiguous sequence of symbols or values. </a:t>
            </a:r>
          </a:p>
          <a:p>
            <a:pPr>
              <a:spcAft>
                <a:spcPts val="1200"/>
              </a:spcAft>
            </a:pPr>
            <a:r>
              <a:rPr lang="en-US" sz="2000" dirty="0"/>
              <a:t>In library searches, we are most familiar with a small part of regular expressions known as the </a:t>
            </a:r>
            <a:r>
              <a:rPr lang="en-US" sz="2000" b="1" dirty="0"/>
              <a:t>“wild card character,” </a:t>
            </a:r>
            <a:r>
              <a:rPr lang="en-US" sz="2000" dirty="0"/>
              <a:t>but there are many more features to the complete regular expressions syntax. </a:t>
            </a:r>
          </a:p>
          <a:p>
            <a:endParaRPr lang="en-US" sz="2000" b="1" dirty="0"/>
          </a:p>
          <a:p>
            <a:r>
              <a:rPr lang="en-US" sz="2000" b="1" dirty="0"/>
              <a:t>Regular expressions will let you:</a:t>
            </a:r>
            <a:endParaRPr lang="en-US" sz="2000" dirty="0"/>
          </a:p>
          <a:p>
            <a:pPr marL="285750" indent="-285750">
              <a:lnSpc>
                <a:spcPct val="200000"/>
              </a:lnSpc>
              <a:buFont typeface="Arial" panose="020B0604020202020204" pitchFamily="34" charset="0"/>
              <a:buChar char="•"/>
            </a:pPr>
            <a:r>
              <a:rPr lang="en-US" sz="2000" b="1" dirty="0"/>
              <a:t>Match on types of characters </a:t>
            </a:r>
            <a:r>
              <a:rPr lang="en-US" sz="2000" dirty="0"/>
              <a:t>(e.g. ‘upper case letters’, ‘digits’, ‘spaces’, etc.).</a:t>
            </a:r>
          </a:p>
          <a:p>
            <a:pPr marL="285750" indent="-285750">
              <a:lnSpc>
                <a:spcPct val="200000"/>
              </a:lnSpc>
              <a:buFont typeface="Arial" panose="020B0604020202020204" pitchFamily="34" charset="0"/>
              <a:buChar char="•"/>
            </a:pPr>
            <a:r>
              <a:rPr lang="en-US" sz="2000" b="1" dirty="0"/>
              <a:t>Match patterns </a:t>
            </a:r>
            <a:r>
              <a:rPr lang="en-US" sz="2000" dirty="0"/>
              <a:t>that repeat any number of times.</a:t>
            </a:r>
          </a:p>
          <a:p>
            <a:pPr marL="285750" indent="-285750">
              <a:lnSpc>
                <a:spcPct val="200000"/>
              </a:lnSpc>
              <a:buFont typeface="Arial" panose="020B0604020202020204" pitchFamily="34" charset="0"/>
              <a:buChar char="•"/>
            </a:pPr>
            <a:r>
              <a:rPr lang="en-US" sz="2000" dirty="0"/>
              <a:t>Capture the </a:t>
            </a:r>
            <a:r>
              <a:rPr lang="en-US" sz="2000" b="1" dirty="0"/>
              <a:t>parts of the original string</a:t>
            </a:r>
            <a:r>
              <a:rPr lang="en-US" sz="2000" dirty="0"/>
              <a:t> that match your pattern.</a:t>
            </a:r>
          </a:p>
          <a:p>
            <a:endParaRPr lang="en-GB" sz="3200" b="1" dirty="0"/>
          </a:p>
        </p:txBody>
      </p:sp>
      <p:pic>
        <p:nvPicPr>
          <p:cNvPr id="5122" name="Picture 2" descr="Image result for regex meme&quot;">
            <a:extLst>
              <a:ext uri="{FF2B5EF4-FFF2-40B4-BE49-F238E27FC236}">
                <a16:creationId xmlns:a16="http://schemas.microsoft.com/office/drawing/2014/main" id="{9E433A1F-2EE1-408E-A8A3-7740D90DE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4085008"/>
            <a:ext cx="2743198" cy="27431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7EA142-7614-4F67-A91E-E7457E575E81}"/>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Tree>
    <p:extLst>
      <p:ext uri="{BB962C8B-B14F-4D97-AF65-F5344CB8AC3E}">
        <p14:creationId xmlns:p14="http://schemas.microsoft.com/office/powerpoint/2010/main" val="2228280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38DE0A-6B9E-4111-9B0E-E8835DBEA99F}"/>
              </a:ext>
            </a:extLst>
          </p:cNvPr>
          <p:cNvSpPr/>
          <p:nvPr/>
        </p:nvSpPr>
        <p:spPr>
          <a:xfrm>
            <a:off x="165650" y="894524"/>
            <a:ext cx="11860696" cy="5632311"/>
          </a:xfrm>
          <a:prstGeom prst="rect">
            <a:avLst/>
          </a:prstGeom>
        </p:spPr>
        <p:txBody>
          <a:bodyPr wrap="square">
            <a:spAutoFit/>
          </a:bodyPr>
          <a:lstStyle/>
          <a:p>
            <a:pPr lvl="0" eaLnBrk="0" fontAlgn="base" hangingPunct="0">
              <a:spcBef>
                <a:spcPct val="0"/>
              </a:spcBef>
              <a:spcAft>
                <a:spcPct val="0"/>
              </a:spcAft>
            </a:pPr>
            <a:r>
              <a:rPr lang="it-IT" altLang="it-IT" sz="2000" b="1" dirty="0"/>
              <a:t>Regular expressions</a:t>
            </a:r>
            <a:r>
              <a:rPr lang="it-IT" altLang="it-IT" sz="2000" dirty="0"/>
              <a:t> rely on the use of </a:t>
            </a:r>
            <a:r>
              <a:rPr lang="it-IT" altLang="it-IT" sz="2000" b="1" dirty="0"/>
              <a:t>literal characters </a:t>
            </a:r>
            <a:r>
              <a:rPr lang="it-IT" altLang="it-IT" sz="2000" dirty="0"/>
              <a:t>and </a:t>
            </a:r>
            <a:r>
              <a:rPr lang="it-IT" altLang="it-IT" sz="2000" b="1" dirty="0"/>
              <a:t>metacharacters</a:t>
            </a:r>
            <a:r>
              <a:rPr lang="it-IT" altLang="it-IT" sz="2000" dirty="0"/>
              <a:t>.  </a:t>
            </a:r>
          </a:p>
          <a:p>
            <a:pPr lvl="0" eaLnBrk="0" fontAlgn="base" hangingPunct="0">
              <a:spcBef>
                <a:spcPct val="0"/>
              </a:spcBef>
              <a:spcAft>
                <a:spcPct val="0"/>
              </a:spcAft>
            </a:pPr>
            <a:r>
              <a:rPr lang="it-IT" altLang="it-IT" sz="2000" dirty="0"/>
              <a:t>A metacharacter is any </a:t>
            </a:r>
            <a:r>
              <a:rPr lang="it-IT" altLang="it-IT" sz="2000" b="1" dirty="0"/>
              <a:t>American Standard Code for Information Interchange (ASCII) </a:t>
            </a:r>
            <a:r>
              <a:rPr lang="it-IT" altLang="it-IT" sz="2000" dirty="0"/>
              <a:t>character that has a special meaning. By using metacharacters and possibly literal characters, you can </a:t>
            </a:r>
            <a:r>
              <a:rPr lang="it-IT" altLang="it-IT" sz="2000" b="1" dirty="0"/>
              <a:t>construct a regex </a:t>
            </a:r>
            <a:r>
              <a:rPr lang="it-IT" altLang="it-IT" sz="2000" dirty="0"/>
              <a:t>for finding strings or files that </a:t>
            </a:r>
            <a:r>
              <a:rPr lang="it-IT" altLang="it-IT" sz="2000" b="1" dirty="0"/>
              <a:t>match a pattern rather than a specific string</a:t>
            </a:r>
            <a:r>
              <a:rPr lang="it-IT" altLang="it-IT" sz="2000" dirty="0"/>
              <a:t>. </a:t>
            </a:r>
          </a:p>
          <a:p>
            <a:pPr lvl="0" algn="just" eaLnBrk="0" fontAlgn="base" hangingPunct="0">
              <a:spcBef>
                <a:spcPct val="0"/>
              </a:spcBef>
              <a:spcAft>
                <a:spcPct val="0"/>
              </a:spcAft>
            </a:pPr>
            <a:endParaRPr kumimoji="0" lang="it-IT" altLang="it-IT" sz="2000" b="0" i="1" u="none" strike="noStrike" cap="none" normalizeH="0" baseline="0" dirty="0">
              <a:ln>
                <a:noFill/>
              </a:ln>
              <a:effectLst/>
            </a:endParaRPr>
          </a:p>
          <a:p>
            <a:pPr lvl="0" algn="just" eaLnBrk="0" fontAlgn="base" hangingPunct="0">
              <a:spcBef>
                <a:spcPct val="0"/>
              </a:spcBef>
              <a:spcAft>
                <a:spcPct val="0"/>
              </a:spcAft>
            </a:pPr>
            <a:endParaRPr lang="it-IT" altLang="it-IT" sz="2000" i="1" dirty="0"/>
          </a:p>
          <a:p>
            <a:pPr lvl="0" algn="just" eaLnBrk="0" fontAlgn="base" hangingPunct="0">
              <a:spcBef>
                <a:spcPct val="0"/>
              </a:spcBef>
              <a:spcAft>
                <a:spcPct val="0"/>
              </a:spcAft>
            </a:pPr>
            <a:endParaRPr kumimoji="0" lang="it-IT" altLang="it-IT" sz="2000" b="0" i="1" u="none" strike="noStrike" cap="none" normalizeH="0" baseline="0" dirty="0">
              <a:ln>
                <a:noFill/>
              </a:ln>
              <a:effectLst/>
            </a:endParaRPr>
          </a:p>
          <a:p>
            <a:pPr lvl="0" algn="just" eaLnBrk="0" fontAlgn="base" hangingPunct="0">
              <a:spcBef>
                <a:spcPct val="0"/>
              </a:spcBef>
              <a:spcAft>
                <a:spcPct val="0"/>
              </a:spcAft>
            </a:pPr>
            <a:endParaRPr lang="it-IT" altLang="it-IT" sz="2000" i="1" dirty="0"/>
          </a:p>
          <a:p>
            <a:pPr lvl="0" algn="just" eaLnBrk="0" fontAlgn="base" hangingPunct="0">
              <a:spcBef>
                <a:spcPct val="0"/>
              </a:spcBef>
              <a:spcAft>
                <a:spcPct val="0"/>
              </a:spcAft>
            </a:pPr>
            <a:endParaRPr kumimoji="0" lang="it-IT" altLang="it-IT" sz="2000" b="0" i="1" u="none" strike="noStrike" cap="none" normalizeH="0" baseline="0" dirty="0">
              <a:ln>
                <a:noFill/>
              </a:ln>
              <a:effectLst/>
            </a:endParaRPr>
          </a:p>
          <a:p>
            <a:pPr lvl="0" algn="just" eaLnBrk="0" fontAlgn="base" hangingPunct="0">
              <a:spcBef>
                <a:spcPct val="0"/>
              </a:spcBef>
              <a:spcAft>
                <a:spcPct val="0"/>
              </a:spcAft>
            </a:pPr>
            <a:endParaRPr lang="it-IT" altLang="it-IT" sz="2000" i="1" dirty="0"/>
          </a:p>
          <a:p>
            <a:pPr lvl="0" algn="just" eaLnBrk="0" fontAlgn="base" hangingPunct="0">
              <a:spcBef>
                <a:spcPct val="0"/>
              </a:spcBef>
              <a:spcAft>
                <a:spcPct val="0"/>
              </a:spcAft>
            </a:pPr>
            <a:endParaRPr kumimoji="0" lang="it-IT" altLang="it-IT" sz="2000" b="0" i="1" u="none" strike="noStrike" cap="none" normalizeH="0" baseline="0" dirty="0">
              <a:ln>
                <a:noFill/>
              </a:ln>
              <a:effectLst/>
            </a:endParaRPr>
          </a:p>
          <a:p>
            <a:pPr lvl="0" algn="just" eaLnBrk="0" fontAlgn="base" hangingPunct="0">
              <a:spcBef>
                <a:spcPct val="0"/>
              </a:spcBef>
              <a:spcAft>
                <a:spcPct val="0"/>
              </a:spcAft>
            </a:pPr>
            <a:endParaRPr kumimoji="0" lang="it-IT" altLang="it-IT" sz="2000" b="0" i="1" u="none" strike="noStrike" cap="none" normalizeH="0" baseline="0" dirty="0">
              <a:ln>
                <a:noFill/>
              </a:ln>
              <a:effectLst/>
            </a:endParaRPr>
          </a:p>
          <a:p>
            <a:pPr lvl="0" eaLnBrk="0" fontAlgn="base" hangingPunct="0">
              <a:spcBef>
                <a:spcPct val="0"/>
              </a:spcBef>
              <a:spcAft>
                <a:spcPct val="0"/>
              </a:spcAft>
            </a:pPr>
            <a:r>
              <a:rPr lang="it-IT" altLang="it-IT" sz="2000" dirty="0"/>
              <a:t>It is also important to be able to </a:t>
            </a:r>
            <a:r>
              <a:rPr lang="it-IT" altLang="it-IT" sz="2000" b="1" dirty="0"/>
              <a:t>“escape” these metacharacters </a:t>
            </a:r>
            <a:r>
              <a:rPr lang="it-IT" altLang="it-IT" sz="2000" dirty="0"/>
              <a:t>to use them for </a:t>
            </a:r>
            <a:r>
              <a:rPr lang="it-IT" altLang="it-IT" sz="2000" b="1" dirty="0"/>
              <a:t>their normal, literal meaning</a:t>
            </a:r>
            <a:r>
              <a:rPr lang="it-IT" altLang="it-IT" sz="2000" dirty="0"/>
              <a:t>. For example, the period </a:t>
            </a:r>
            <a:r>
              <a:rPr kumimoji="0" lang="it-IT" altLang="it-IT" sz="2000" b="0" i="0" u="none" strike="noStrike" cap="none" normalizeH="0" baseline="0" dirty="0">
                <a:ln>
                  <a:noFill/>
                </a:ln>
                <a:effectLst/>
              </a:rPr>
              <a:t>.</a:t>
            </a:r>
            <a:r>
              <a:rPr lang="it-IT" altLang="it-IT" sz="2000" dirty="0"/>
              <a:t> means “match any character”, but if you want to match a period then you will need to use «</a:t>
            </a:r>
            <a:r>
              <a:rPr kumimoji="0" lang="it-IT" altLang="it-IT" sz="2000" b="1" i="0" u="none" strike="noStrike" cap="none" normalizeH="0" baseline="0" dirty="0">
                <a:ln>
                  <a:noFill/>
                </a:ln>
                <a:effectLst/>
              </a:rPr>
              <a:t>\»</a:t>
            </a:r>
            <a:r>
              <a:rPr lang="it-IT" altLang="it-IT" sz="2000" b="1" dirty="0"/>
              <a:t> </a:t>
            </a:r>
            <a:r>
              <a:rPr lang="it-IT" altLang="it-IT" sz="2000" dirty="0"/>
              <a:t>in front of it to signal to the regular expression processor that you want to </a:t>
            </a:r>
            <a:r>
              <a:rPr lang="it-IT" altLang="it-IT" sz="2000" b="1" dirty="0"/>
              <a:t>use the period as a plain old period </a:t>
            </a:r>
            <a:r>
              <a:rPr lang="it-IT" altLang="it-IT" sz="2000" dirty="0"/>
              <a:t>and not a metacharacter. </a:t>
            </a:r>
            <a:r>
              <a:rPr lang="it-IT" altLang="it-IT" sz="2000" b="1" dirty="0"/>
              <a:t>That notation is called “escaping” the special character</a:t>
            </a:r>
            <a:r>
              <a:rPr lang="it-IT" altLang="it-IT" sz="2000" dirty="0"/>
              <a:t>. The concept of “escaping” special characters is shared across a variety of computational settings, including markdown and Hypertext Markup Language (HTML).</a:t>
            </a:r>
            <a:endParaRPr kumimoji="0" lang="it-IT" altLang="it-IT" sz="2000" b="0" i="0" u="none" strike="noStrike" cap="none" normalizeH="0" baseline="0" dirty="0">
              <a:ln>
                <a:noFill/>
              </a:ln>
              <a:effectLst/>
            </a:endParaRPr>
          </a:p>
        </p:txBody>
      </p:sp>
      <p:sp>
        <p:nvSpPr>
          <p:cNvPr id="4" name="TextBox 3">
            <a:extLst>
              <a:ext uri="{FF2B5EF4-FFF2-40B4-BE49-F238E27FC236}">
                <a16:creationId xmlns:a16="http://schemas.microsoft.com/office/drawing/2014/main" id="{BF3EB687-8DE9-4F01-B5EC-14F84CB205A7}"/>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6" name="Rectangle 5">
            <a:extLst>
              <a:ext uri="{FF2B5EF4-FFF2-40B4-BE49-F238E27FC236}">
                <a16:creationId xmlns:a16="http://schemas.microsoft.com/office/drawing/2014/main" id="{8B4BF43F-8DA9-437F-98C5-6EC275C129C7}"/>
              </a:ext>
            </a:extLst>
          </p:cNvPr>
          <p:cNvSpPr/>
          <p:nvPr/>
        </p:nvSpPr>
        <p:spPr>
          <a:xfrm>
            <a:off x="2305878" y="2413338"/>
            <a:ext cx="6838122" cy="2031325"/>
          </a:xfrm>
          <a:prstGeom prst="rect">
            <a:avLst/>
          </a:prstGeom>
        </p:spPr>
        <p:txBody>
          <a:bodyPr wrap="square">
            <a:spAutoFit/>
          </a:bodyPr>
          <a:lstStyle/>
          <a:p>
            <a:pPr lvl="0" algn="just" eaLnBrk="0" fontAlgn="base" hangingPunct="0">
              <a:spcBef>
                <a:spcPct val="0"/>
              </a:spcBef>
              <a:spcAft>
                <a:spcPct val="0"/>
              </a:spcAft>
            </a:pPr>
            <a:r>
              <a:rPr lang="it-IT" altLang="it-IT" i="1" dirty="0"/>
              <a:t>For example, say your organization wants to change the way they display telephone numbers on their website by removing the parentheses around the area code. Rather than search for each specific phone number (that could take forever and be prone to error) or searching for every open parenthesis character (could also take forever and return many false-positives), you could search for the pattern of a phone number.</a:t>
            </a:r>
          </a:p>
        </p:txBody>
      </p:sp>
    </p:spTree>
    <p:extLst>
      <p:ext uri="{BB962C8B-B14F-4D97-AF65-F5344CB8AC3E}">
        <p14:creationId xmlns:p14="http://schemas.microsoft.com/office/powerpoint/2010/main" val="43826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08E4E2-1558-4029-9184-7963B3066829}"/>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5" name="Rectangle 4">
            <a:extLst>
              <a:ext uri="{FF2B5EF4-FFF2-40B4-BE49-F238E27FC236}">
                <a16:creationId xmlns:a16="http://schemas.microsoft.com/office/drawing/2014/main" id="{B01B442B-D639-4E86-ABD3-A077F98EF8C5}"/>
              </a:ext>
            </a:extLst>
          </p:cNvPr>
          <p:cNvSpPr/>
          <p:nvPr/>
        </p:nvSpPr>
        <p:spPr>
          <a:xfrm>
            <a:off x="271667" y="1006698"/>
            <a:ext cx="11648662" cy="3785652"/>
          </a:xfrm>
          <a:prstGeom prst="rect">
            <a:avLst/>
          </a:prstGeom>
          <a:ln>
            <a:solidFill>
              <a:srgbClr val="FFC000"/>
            </a:solidFill>
          </a:ln>
        </p:spPr>
        <p:txBody>
          <a:bodyPr wrap="square">
            <a:spAutoFit/>
          </a:bodyPr>
          <a:lstStyle/>
          <a:p>
            <a:r>
              <a:rPr lang="en-US" sz="2400" dirty="0"/>
              <a:t>Most </a:t>
            </a:r>
            <a:r>
              <a:rPr lang="en-US" sz="2400" b="1" dirty="0"/>
              <a:t>regular expression </a:t>
            </a:r>
            <a:r>
              <a:rPr lang="en-US" sz="2400" dirty="0"/>
              <a:t>implementations employ </a:t>
            </a:r>
            <a:r>
              <a:rPr lang="en-US" sz="2400" b="1" dirty="0"/>
              <a:t>similar syntaxes and metacharacters </a:t>
            </a:r>
            <a:r>
              <a:rPr lang="en-US" sz="2400" dirty="0"/>
              <a:t>(generally influenced by the regex syntax of a programming language called </a:t>
            </a:r>
            <a:r>
              <a:rPr lang="en-US" sz="2400" b="1" dirty="0"/>
              <a:t>Perl</a:t>
            </a:r>
            <a:r>
              <a:rPr lang="en-US" sz="2400" dirty="0"/>
              <a:t>), and they behave </a:t>
            </a:r>
            <a:r>
              <a:rPr lang="en-US" sz="2400" b="1" dirty="0"/>
              <a:t>similarly for most pattern-matching in this lesson</a:t>
            </a:r>
            <a:r>
              <a:rPr lang="en-US" sz="2400" dirty="0"/>
              <a:t>. But </a:t>
            </a:r>
            <a:r>
              <a:rPr lang="en-US" sz="2400" b="1" dirty="0"/>
              <a:t>there are differences</a:t>
            </a:r>
            <a:r>
              <a:rPr lang="en-US" sz="2400" dirty="0"/>
              <a:t>, often subtle, in each, so it’s always a good practice to read the application or language’s </a:t>
            </a:r>
            <a:r>
              <a:rPr lang="en-US" sz="2400" b="1" dirty="0"/>
              <a:t>documentation</a:t>
            </a:r>
            <a:r>
              <a:rPr lang="en-US" sz="2400" dirty="0"/>
              <a:t> whenever available, especially when you start using more advanced regex features. </a:t>
            </a:r>
            <a:r>
              <a:rPr lang="en-US" sz="2400" b="1" dirty="0"/>
              <a:t>Some programs, notably many UNIX </a:t>
            </a:r>
            <a:r>
              <a:rPr lang="en-US" sz="2400" dirty="0"/>
              <a:t>command line programs (for more on UNIX see our ‘</a:t>
            </a:r>
            <a:r>
              <a:rPr lang="en-US" sz="2400" dirty="0">
                <a:solidFill>
                  <a:schemeClr val="accent1"/>
                </a:solidFill>
                <a:hlinkClick r:id="rId2">
                  <a:extLst>
                    <a:ext uri="{A12FA001-AC4F-418D-AE19-62706E023703}">
                      <ahyp:hlinkClr xmlns:ahyp="http://schemas.microsoft.com/office/drawing/2018/hyperlinkcolor" val="tx"/>
                    </a:ext>
                  </a:extLst>
                </a:hlinkClick>
              </a:rPr>
              <a:t>Shell Lesson</a:t>
            </a:r>
            <a:r>
              <a:rPr lang="en-US" sz="2400" dirty="0"/>
              <a:t>’), </a:t>
            </a:r>
            <a:r>
              <a:rPr lang="en-US" sz="2400" b="1" dirty="0"/>
              <a:t>use an older regex standard </a:t>
            </a:r>
            <a:r>
              <a:rPr lang="en-US" sz="2400" dirty="0"/>
              <a:t>(called ‘POSIX regular expressions’) which is </a:t>
            </a:r>
            <a:r>
              <a:rPr lang="en-US" sz="2400" b="1" dirty="0"/>
              <a:t>less feature-rich and uses different metacharacters than Perl-influenced implementations</a:t>
            </a:r>
            <a:r>
              <a:rPr lang="en-US" sz="2400" dirty="0"/>
              <a:t>. For the purposes of our lesson, you don’t need to worry too much about all this, but if you want to follow up on this see </a:t>
            </a:r>
            <a:r>
              <a:rPr lang="en-US" sz="2400" dirty="0">
                <a:solidFill>
                  <a:schemeClr val="accent1"/>
                </a:solidFill>
                <a:hlinkClick r:id="rId3">
                  <a:extLst>
                    <a:ext uri="{A12FA001-AC4F-418D-AE19-62706E023703}">
                      <ahyp:hlinkClr xmlns:ahyp="http://schemas.microsoft.com/office/drawing/2018/hyperlinkcolor" val="tx"/>
                    </a:ext>
                  </a:extLst>
                </a:hlinkClick>
              </a:rPr>
              <a:t>this detailed syntax comparison</a:t>
            </a:r>
            <a:r>
              <a:rPr lang="en-US" sz="2400" dirty="0"/>
              <a:t>.</a:t>
            </a:r>
            <a:endParaRPr lang="it-IT" sz="2400" dirty="0"/>
          </a:p>
        </p:txBody>
      </p:sp>
      <p:sp>
        <p:nvSpPr>
          <p:cNvPr id="6" name="TextBox 5">
            <a:extLst>
              <a:ext uri="{FF2B5EF4-FFF2-40B4-BE49-F238E27FC236}">
                <a16:creationId xmlns:a16="http://schemas.microsoft.com/office/drawing/2014/main" id="{05C1021D-63D9-4B76-9685-5F2329BAD297}"/>
              </a:ext>
            </a:extLst>
          </p:cNvPr>
          <p:cNvSpPr txBox="1"/>
          <p:nvPr/>
        </p:nvSpPr>
        <p:spPr>
          <a:xfrm>
            <a:off x="397564" y="553014"/>
            <a:ext cx="3366052" cy="523220"/>
          </a:xfrm>
          <a:prstGeom prst="rect">
            <a:avLst/>
          </a:prstGeom>
          <a:noFill/>
        </p:spPr>
        <p:txBody>
          <a:bodyPr wrap="square" rtlCol="0">
            <a:spAutoFit/>
          </a:bodyPr>
          <a:lstStyle/>
          <a:p>
            <a:r>
              <a:rPr lang="it-IT" sz="2800" dirty="0"/>
              <a:t>N.B.</a:t>
            </a:r>
          </a:p>
        </p:txBody>
      </p:sp>
      <p:sp>
        <p:nvSpPr>
          <p:cNvPr id="13" name="TextBox 12">
            <a:extLst>
              <a:ext uri="{FF2B5EF4-FFF2-40B4-BE49-F238E27FC236}">
                <a16:creationId xmlns:a16="http://schemas.microsoft.com/office/drawing/2014/main" id="{38E205B0-2413-4A5A-AE27-E31749CA3BEF}"/>
              </a:ext>
            </a:extLst>
          </p:cNvPr>
          <p:cNvSpPr txBox="1"/>
          <p:nvPr/>
        </p:nvSpPr>
        <p:spPr>
          <a:xfrm>
            <a:off x="198781" y="5412434"/>
            <a:ext cx="11794434" cy="1415772"/>
          </a:xfrm>
          <a:prstGeom prst="rect">
            <a:avLst/>
          </a:prstGeom>
          <a:noFill/>
        </p:spPr>
        <p:txBody>
          <a:bodyPr wrap="square" rtlCol="0">
            <a:spAutoFit/>
          </a:bodyPr>
          <a:lstStyle/>
          <a:p>
            <a:pPr algn="ctr"/>
            <a:r>
              <a:rPr lang="it-IT" sz="2000" dirty="0"/>
              <a:t>The </a:t>
            </a:r>
            <a:r>
              <a:rPr lang="it-IT" altLang="it-IT" sz="2000" dirty="0"/>
              <a:t>regular expression would be to locate the same word spelled two different ways. For example the regular expression </a:t>
            </a:r>
            <a:r>
              <a:rPr lang="it-IT" altLang="it-IT" b="1" dirty="0">
                <a:solidFill>
                  <a:schemeClr val="accent1"/>
                </a:solidFill>
              </a:rPr>
              <a:t>organi[sz]e</a:t>
            </a:r>
            <a:r>
              <a:rPr lang="it-IT" altLang="it-IT" sz="2000" b="1" dirty="0">
                <a:solidFill>
                  <a:schemeClr val="accent1"/>
                </a:solidFill>
              </a:rPr>
              <a:t> </a:t>
            </a:r>
            <a:r>
              <a:rPr lang="it-IT" altLang="it-IT" sz="2000" dirty="0"/>
              <a:t>matches both “organise” and “organize”. But it would also match </a:t>
            </a:r>
            <a:r>
              <a:rPr lang="it-IT" altLang="it-IT" b="1" dirty="0">
                <a:solidFill>
                  <a:schemeClr val="accent1"/>
                </a:solidFill>
              </a:rPr>
              <a:t>reorganise</a:t>
            </a:r>
            <a:r>
              <a:rPr lang="it-IT" altLang="it-IT" sz="2000" b="1" dirty="0">
                <a:solidFill>
                  <a:schemeClr val="accent1"/>
                </a:solidFill>
              </a:rPr>
              <a:t>, </a:t>
            </a:r>
            <a:r>
              <a:rPr lang="it-IT" altLang="it-IT" b="1" dirty="0">
                <a:solidFill>
                  <a:schemeClr val="accent1"/>
                </a:solidFill>
              </a:rPr>
              <a:t>reorganize</a:t>
            </a:r>
            <a:r>
              <a:rPr lang="it-IT" altLang="it-IT" sz="2000" b="1" dirty="0">
                <a:solidFill>
                  <a:schemeClr val="accent1"/>
                </a:solidFill>
              </a:rPr>
              <a:t>, </a:t>
            </a:r>
            <a:r>
              <a:rPr lang="it-IT" altLang="it-IT" b="1" dirty="0">
                <a:solidFill>
                  <a:schemeClr val="accent1"/>
                </a:solidFill>
              </a:rPr>
              <a:t>organises</a:t>
            </a:r>
            <a:r>
              <a:rPr lang="it-IT" altLang="it-IT" sz="2000" b="1" dirty="0">
                <a:solidFill>
                  <a:schemeClr val="accent1"/>
                </a:solidFill>
              </a:rPr>
              <a:t>, </a:t>
            </a:r>
            <a:r>
              <a:rPr lang="it-IT" altLang="it-IT" b="1" dirty="0">
                <a:solidFill>
                  <a:schemeClr val="accent1"/>
                </a:solidFill>
              </a:rPr>
              <a:t>organizes</a:t>
            </a:r>
            <a:r>
              <a:rPr lang="it-IT" altLang="it-IT" sz="2000" b="1" dirty="0">
                <a:solidFill>
                  <a:schemeClr val="accent1"/>
                </a:solidFill>
              </a:rPr>
              <a:t>, </a:t>
            </a:r>
            <a:r>
              <a:rPr lang="it-IT" altLang="it-IT" b="1" dirty="0">
                <a:solidFill>
                  <a:schemeClr val="accent1"/>
                </a:solidFill>
              </a:rPr>
              <a:t>organised</a:t>
            </a:r>
            <a:r>
              <a:rPr lang="it-IT" altLang="it-IT" sz="2000" b="1" dirty="0">
                <a:solidFill>
                  <a:schemeClr val="accent1"/>
                </a:solidFill>
              </a:rPr>
              <a:t>, </a:t>
            </a:r>
            <a:r>
              <a:rPr lang="it-IT" altLang="it-IT" b="1" dirty="0">
                <a:solidFill>
                  <a:schemeClr val="accent1"/>
                </a:solidFill>
              </a:rPr>
              <a:t>organized</a:t>
            </a:r>
            <a:r>
              <a:rPr lang="it-IT" altLang="it-IT" sz="2000" dirty="0"/>
              <a:t>, etc</a:t>
            </a:r>
            <a:r>
              <a:rPr lang="it-IT" altLang="it-IT" sz="2800" dirty="0"/>
              <a:t> </a:t>
            </a:r>
            <a:endParaRPr lang="it-IT" altLang="it-IT" sz="4400" dirty="0"/>
          </a:p>
          <a:p>
            <a:endParaRPr lang="it-IT" dirty="0"/>
          </a:p>
        </p:txBody>
      </p:sp>
      <p:sp>
        <p:nvSpPr>
          <p:cNvPr id="15" name="Arrow: Down 14">
            <a:extLst>
              <a:ext uri="{FF2B5EF4-FFF2-40B4-BE49-F238E27FC236}">
                <a16:creationId xmlns:a16="http://schemas.microsoft.com/office/drawing/2014/main" id="{DC18E433-8DB0-4052-9AEA-2BA835CA3634}"/>
              </a:ext>
            </a:extLst>
          </p:cNvPr>
          <p:cNvSpPr/>
          <p:nvPr/>
        </p:nvSpPr>
        <p:spPr>
          <a:xfrm>
            <a:off x="5539409" y="4958644"/>
            <a:ext cx="318052" cy="574780"/>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73917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458543-B674-4B50-9E91-76065623C572}"/>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5" name="Rectangle 4">
            <a:extLst>
              <a:ext uri="{FF2B5EF4-FFF2-40B4-BE49-F238E27FC236}">
                <a16:creationId xmlns:a16="http://schemas.microsoft.com/office/drawing/2014/main" id="{E82EAB5A-D50D-4849-A931-93A15EA751C7}"/>
              </a:ext>
            </a:extLst>
          </p:cNvPr>
          <p:cNvSpPr/>
          <p:nvPr/>
        </p:nvSpPr>
        <p:spPr>
          <a:xfrm>
            <a:off x="402069" y="1717456"/>
            <a:ext cx="11476382" cy="5152180"/>
          </a:xfrm>
          <a:prstGeom prst="rect">
            <a:avLst/>
          </a:prstGeom>
        </p:spPr>
        <p:txBody>
          <a:bodyPr wrap="square">
            <a:spAutoFit/>
          </a:bodyPr>
          <a:lstStyle/>
          <a:p>
            <a:pPr>
              <a:lnSpc>
                <a:spcPct val="130000"/>
              </a:lnSpc>
            </a:pPr>
            <a:r>
              <a:rPr lang="it-IT" sz="2400" dirty="0"/>
              <a:t>Regexes are useful in a wide variety of </a:t>
            </a:r>
            <a:r>
              <a:rPr lang="it-IT" sz="2400" b="1" dirty="0"/>
              <a:t>text processing tasks</a:t>
            </a:r>
            <a:r>
              <a:rPr lang="it-IT" sz="2400" dirty="0"/>
              <a:t>, and more generally </a:t>
            </a:r>
            <a:r>
              <a:rPr lang="it-IT" sz="2400" b="1" dirty="0"/>
              <a:t>string processing</a:t>
            </a:r>
            <a:r>
              <a:rPr lang="it-IT" sz="2400" dirty="0"/>
              <a:t>, where the data need not be textual. Common applications include </a:t>
            </a:r>
            <a:r>
              <a:rPr lang="it-IT" sz="2400" b="1" dirty="0"/>
              <a:t>data validation, data scraping </a:t>
            </a:r>
            <a:r>
              <a:rPr lang="it-IT" sz="2400" dirty="0"/>
              <a:t>(especially web scraping), </a:t>
            </a:r>
            <a:r>
              <a:rPr lang="it-IT" sz="2400" b="1" dirty="0"/>
              <a:t>data wrangling, simple parsing</a:t>
            </a:r>
            <a:r>
              <a:rPr lang="it-IT" sz="2400" dirty="0"/>
              <a:t>, the </a:t>
            </a:r>
            <a:r>
              <a:rPr lang="it-IT" sz="2400" b="1" dirty="0"/>
              <a:t>production of syntax highlighting systems</a:t>
            </a:r>
            <a:r>
              <a:rPr lang="it-IT" sz="2400" dirty="0"/>
              <a:t>, and many other tasks.</a:t>
            </a:r>
          </a:p>
          <a:p>
            <a:pPr>
              <a:lnSpc>
                <a:spcPct val="130000"/>
              </a:lnSpc>
            </a:pPr>
            <a:endParaRPr lang="it-IT" sz="2400" dirty="0"/>
          </a:p>
          <a:p>
            <a:pPr>
              <a:lnSpc>
                <a:spcPct val="130000"/>
              </a:lnSpc>
            </a:pPr>
            <a:r>
              <a:rPr lang="en-US" sz="2400" dirty="0"/>
              <a:t>Regular expressions are used in </a:t>
            </a:r>
            <a:r>
              <a:rPr lang="en-US" sz="2400" b="1" dirty="0"/>
              <a:t>search engines</a:t>
            </a:r>
            <a:r>
              <a:rPr lang="en-US" sz="2400" dirty="0"/>
              <a:t>, search and replace dialogs of </a:t>
            </a:r>
            <a:r>
              <a:rPr lang="en-US" sz="2400" b="1" dirty="0"/>
              <a:t>word processors</a:t>
            </a:r>
            <a:r>
              <a:rPr lang="en-US" sz="2400" dirty="0"/>
              <a:t> and </a:t>
            </a:r>
            <a:r>
              <a:rPr lang="en-US" sz="2400" b="1" dirty="0"/>
              <a:t>text editors</a:t>
            </a:r>
            <a:r>
              <a:rPr lang="en-US" sz="2400" dirty="0"/>
              <a:t>, in text processing utilities such as </a:t>
            </a:r>
            <a:r>
              <a:rPr lang="en-US" sz="2400" b="1" dirty="0"/>
              <a:t>sed</a:t>
            </a:r>
            <a:r>
              <a:rPr lang="en-US" sz="2400" dirty="0"/>
              <a:t> and </a:t>
            </a:r>
            <a:r>
              <a:rPr lang="en-US" sz="2400" b="1" dirty="0"/>
              <a:t>AWK</a:t>
            </a:r>
            <a:r>
              <a:rPr lang="en-US" sz="2400" dirty="0"/>
              <a:t> and in </a:t>
            </a:r>
            <a:r>
              <a:rPr lang="en-US" sz="2400" b="1" dirty="0"/>
              <a:t>lexical analysis</a:t>
            </a:r>
            <a:r>
              <a:rPr lang="en-US" sz="2400" dirty="0"/>
              <a:t>. Many</a:t>
            </a:r>
            <a:r>
              <a:rPr lang="en-US" sz="2400" b="1" dirty="0"/>
              <a:t> programming languages </a:t>
            </a:r>
            <a:r>
              <a:rPr lang="en-US" sz="2400" dirty="0"/>
              <a:t>provide regex capabilities either </a:t>
            </a:r>
            <a:r>
              <a:rPr lang="en-US" sz="2400" b="1" dirty="0"/>
              <a:t>built-in</a:t>
            </a:r>
            <a:r>
              <a:rPr lang="en-US" sz="2400" dirty="0"/>
              <a:t> or via </a:t>
            </a:r>
            <a:r>
              <a:rPr lang="en-US" sz="2400" b="1" dirty="0"/>
              <a:t>libraries</a:t>
            </a:r>
            <a:r>
              <a:rPr lang="en-US" sz="2400" dirty="0"/>
              <a:t>.</a:t>
            </a:r>
            <a:endParaRPr lang="it-IT" sz="2400" dirty="0"/>
          </a:p>
          <a:p>
            <a:endParaRPr lang="it-IT" sz="2400" dirty="0"/>
          </a:p>
          <a:p>
            <a:endParaRPr lang="it-IT" sz="2400" dirty="0"/>
          </a:p>
        </p:txBody>
      </p:sp>
      <p:sp>
        <p:nvSpPr>
          <p:cNvPr id="6" name="Rectangle 5">
            <a:extLst>
              <a:ext uri="{FF2B5EF4-FFF2-40B4-BE49-F238E27FC236}">
                <a16:creationId xmlns:a16="http://schemas.microsoft.com/office/drawing/2014/main" id="{B8DCA530-E337-4C2B-A32E-163270E642B1}"/>
              </a:ext>
            </a:extLst>
          </p:cNvPr>
          <p:cNvSpPr/>
          <p:nvPr/>
        </p:nvSpPr>
        <p:spPr>
          <a:xfrm>
            <a:off x="402069" y="812069"/>
            <a:ext cx="1072730" cy="646331"/>
          </a:xfrm>
          <a:prstGeom prst="rect">
            <a:avLst/>
          </a:prstGeom>
        </p:spPr>
        <p:txBody>
          <a:bodyPr wrap="none">
            <a:spAutoFit/>
          </a:bodyPr>
          <a:lstStyle/>
          <a:p>
            <a:r>
              <a:rPr lang="it-IT" sz="3600" dirty="0"/>
              <a:t>Uses</a:t>
            </a:r>
          </a:p>
        </p:txBody>
      </p:sp>
    </p:spTree>
    <p:extLst>
      <p:ext uri="{BB962C8B-B14F-4D97-AF65-F5344CB8AC3E}">
        <p14:creationId xmlns:p14="http://schemas.microsoft.com/office/powerpoint/2010/main" val="1471572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26183-7446-4D5E-A108-97E837A71C2A}"/>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6" name="TextBox 5">
            <a:extLst>
              <a:ext uri="{FF2B5EF4-FFF2-40B4-BE49-F238E27FC236}">
                <a16:creationId xmlns:a16="http://schemas.microsoft.com/office/drawing/2014/main" id="{589A1F27-D82F-464D-B865-0DBE69AA5141}"/>
              </a:ext>
            </a:extLst>
          </p:cNvPr>
          <p:cNvSpPr txBox="1"/>
          <p:nvPr/>
        </p:nvSpPr>
        <p:spPr>
          <a:xfrm>
            <a:off x="106016" y="728869"/>
            <a:ext cx="11370367" cy="5632311"/>
          </a:xfrm>
          <a:prstGeom prst="rect">
            <a:avLst/>
          </a:prstGeom>
          <a:noFill/>
        </p:spPr>
        <p:txBody>
          <a:bodyPr wrap="square" rtlCol="0">
            <a:spAutoFit/>
          </a:bodyPr>
          <a:lstStyle/>
          <a:p>
            <a:pPr lvl="0" eaLnBrk="0" fontAlgn="base" hangingPunct="0">
              <a:spcBef>
                <a:spcPct val="0"/>
              </a:spcBef>
              <a:spcAft>
                <a:spcPct val="0"/>
              </a:spcAft>
            </a:pPr>
            <a:r>
              <a:rPr lang="it-IT" altLang="it-IT" sz="4800" dirty="0"/>
              <a:t>Learning common regex metacharacters</a:t>
            </a:r>
          </a:p>
          <a:p>
            <a:pPr lvl="0" eaLnBrk="0" fontAlgn="base" hangingPunct="0">
              <a:spcBef>
                <a:spcPct val="0"/>
              </a:spcBef>
              <a:spcAft>
                <a:spcPct val="0"/>
              </a:spcAft>
            </a:pPr>
            <a:endParaRPr lang="it-IT" altLang="it-IT" sz="4800" dirty="0"/>
          </a:p>
          <a:p>
            <a:pPr lvl="0" eaLnBrk="0" fontAlgn="base" hangingPunct="0">
              <a:spcBef>
                <a:spcPct val="0"/>
              </a:spcBef>
              <a:spcAft>
                <a:spcPct val="0"/>
              </a:spcAft>
            </a:pPr>
            <a:r>
              <a:rPr lang="it-IT" altLang="it-IT" sz="2400" dirty="0"/>
              <a:t>Square brackets can be used to define a list or range of characters to be found. So:</a:t>
            </a:r>
          </a:p>
          <a:p>
            <a:pPr lvl="0" eaLnBrk="0" fontAlgn="base" hangingPunct="0">
              <a:spcBef>
                <a:spcPct val="0"/>
              </a:spcBef>
              <a:spcAft>
                <a:spcPct val="0"/>
              </a:spcAft>
            </a:pPr>
            <a:endParaRPr lang="it-IT" altLang="it-IT" sz="3200" dirty="0"/>
          </a:p>
          <a:p>
            <a:pPr lvl="0" eaLnBrk="0" fontAlgn="base" hangingPunct="0">
              <a:lnSpc>
                <a:spcPct val="150000"/>
              </a:lnSpc>
              <a:spcBef>
                <a:spcPct val="0"/>
              </a:spcBef>
              <a:spcAft>
                <a:spcPct val="0"/>
              </a:spcAft>
              <a:buFontTx/>
              <a:buChar char="•"/>
            </a:pPr>
            <a:r>
              <a:rPr lang="it-IT" altLang="it-IT" sz="2000" b="1" dirty="0">
                <a:solidFill>
                  <a:schemeClr val="accent1"/>
                </a:solidFill>
              </a:rPr>
              <a:t>[ABC]</a:t>
            </a:r>
            <a:r>
              <a:rPr lang="it-IT" altLang="it-IT" sz="2400" b="1" dirty="0">
                <a:solidFill>
                  <a:schemeClr val="accent1"/>
                </a:solidFill>
              </a:rPr>
              <a:t> </a:t>
            </a:r>
            <a:r>
              <a:rPr lang="it-IT" altLang="it-IT" sz="2400" dirty="0"/>
              <a:t>matches A or B or C.</a:t>
            </a:r>
          </a:p>
          <a:p>
            <a:pPr lvl="0" eaLnBrk="0" fontAlgn="base" hangingPunct="0">
              <a:lnSpc>
                <a:spcPct val="150000"/>
              </a:lnSpc>
              <a:spcBef>
                <a:spcPct val="0"/>
              </a:spcBef>
              <a:spcAft>
                <a:spcPct val="0"/>
              </a:spcAft>
              <a:buFontTx/>
              <a:buChar char="•"/>
            </a:pPr>
            <a:r>
              <a:rPr lang="it-IT" altLang="it-IT" sz="2000" b="1" dirty="0">
                <a:solidFill>
                  <a:schemeClr val="accent1"/>
                </a:solidFill>
              </a:rPr>
              <a:t>[A-Z]</a:t>
            </a:r>
            <a:r>
              <a:rPr lang="it-IT" altLang="it-IT" sz="2400" b="1" dirty="0">
                <a:solidFill>
                  <a:schemeClr val="accent1"/>
                </a:solidFill>
              </a:rPr>
              <a:t> </a:t>
            </a:r>
            <a:r>
              <a:rPr lang="it-IT" altLang="it-IT" sz="2400" dirty="0"/>
              <a:t>matches any upper case letter.</a:t>
            </a:r>
          </a:p>
          <a:p>
            <a:pPr lvl="0" eaLnBrk="0" fontAlgn="base" hangingPunct="0">
              <a:lnSpc>
                <a:spcPct val="150000"/>
              </a:lnSpc>
              <a:spcBef>
                <a:spcPct val="0"/>
              </a:spcBef>
              <a:spcAft>
                <a:spcPct val="0"/>
              </a:spcAft>
              <a:buFontTx/>
              <a:buChar char="•"/>
            </a:pPr>
            <a:r>
              <a:rPr lang="it-IT" altLang="it-IT" sz="2000" b="1" dirty="0">
                <a:solidFill>
                  <a:schemeClr val="accent1"/>
                </a:solidFill>
              </a:rPr>
              <a:t>[A-Za-z]</a:t>
            </a:r>
            <a:r>
              <a:rPr lang="it-IT" altLang="it-IT" sz="2400" b="1" dirty="0">
                <a:solidFill>
                  <a:schemeClr val="accent1"/>
                </a:solidFill>
              </a:rPr>
              <a:t> </a:t>
            </a:r>
            <a:r>
              <a:rPr lang="it-IT" altLang="it-IT" sz="2400" dirty="0"/>
              <a:t>matches any upper or lower case letter.</a:t>
            </a:r>
          </a:p>
          <a:p>
            <a:pPr lvl="0" eaLnBrk="0" fontAlgn="base" hangingPunct="0">
              <a:lnSpc>
                <a:spcPct val="150000"/>
              </a:lnSpc>
              <a:spcBef>
                <a:spcPct val="0"/>
              </a:spcBef>
              <a:spcAft>
                <a:spcPct val="0"/>
              </a:spcAft>
              <a:buFontTx/>
              <a:buChar char="•"/>
            </a:pPr>
            <a:r>
              <a:rPr lang="it-IT" altLang="it-IT" sz="2000" b="1" dirty="0">
                <a:solidFill>
                  <a:schemeClr val="accent1"/>
                </a:solidFill>
              </a:rPr>
              <a:t>[A-Za-z0-9]</a:t>
            </a:r>
            <a:r>
              <a:rPr lang="it-IT" altLang="it-IT" sz="2400" b="1" dirty="0">
                <a:solidFill>
                  <a:schemeClr val="accent1"/>
                </a:solidFill>
              </a:rPr>
              <a:t> </a:t>
            </a:r>
            <a:r>
              <a:rPr lang="it-IT" altLang="it-IT" sz="2400" dirty="0"/>
              <a:t>matches any upper or lower case letter or any digit.</a:t>
            </a:r>
          </a:p>
          <a:p>
            <a:pPr lvl="0" eaLnBrk="0" fontAlgn="base" hangingPunct="0">
              <a:spcBef>
                <a:spcPct val="0"/>
              </a:spcBef>
              <a:spcAft>
                <a:spcPct val="0"/>
              </a:spcAft>
            </a:pPr>
            <a:endParaRPr lang="it-IT" altLang="it-IT" sz="4400" dirty="0">
              <a:latin typeface="Arial" panose="020B0604020202020204" pitchFamily="34" charset="0"/>
            </a:endParaRPr>
          </a:p>
          <a:p>
            <a:endParaRPr lang="it-IT" sz="2000" dirty="0"/>
          </a:p>
        </p:txBody>
      </p:sp>
      <p:sp>
        <p:nvSpPr>
          <p:cNvPr id="7" name="Rectangle 2">
            <a:extLst>
              <a:ext uri="{FF2B5EF4-FFF2-40B4-BE49-F238E27FC236}">
                <a16:creationId xmlns:a16="http://schemas.microsoft.com/office/drawing/2014/main" id="{A53504E2-5DCF-4CB4-AEF5-0FD9450DC845}"/>
              </a:ext>
            </a:extLst>
          </p:cNvPr>
          <p:cNvSpPr>
            <a:spLocks noChangeArrowheads="1"/>
          </p:cNvSpPr>
          <p:nvPr/>
        </p:nvSpPr>
        <p:spPr bwMode="auto">
          <a:xfrm>
            <a:off x="0" y="45230"/>
            <a:ext cx="65" cy="366739"/>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358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926183-7446-4D5E-A108-97E837A71C2A}"/>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6" name="TextBox 5">
            <a:extLst>
              <a:ext uri="{FF2B5EF4-FFF2-40B4-BE49-F238E27FC236}">
                <a16:creationId xmlns:a16="http://schemas.microsoft.com/office/drawing/2014/main" id="{589A1F27-D82F-464D-B865-0DBE69AA5141}"/>
              </a:ext>
            </a:extLst>
          </p:cNvPr>
          <p:cNvSpPr txBox="1"/>
          <p:nvPr/>
        </p:nvSpPr>
        <p:spPr>
          <a:xfrm>
            <a:off x="106016" y="728869"/>
            <a:ext cx="12085982" cy="7349704"/>
          </a:xfrm>
          <a:prstGeom prst="rect">
            <a:avLst/>
          </a:prstGeom>
          <a:noFill/>
        </p:spPr>
        <p:txBody>
          <a:bodyPr wrap="square" rtlCol="0">
            <a:spAutoFit/>
          </a:bodyPr>
          <a:lstStyle/>
          <a:p>
            <a:pPr lvl="0" eaLnBrk="0" fontAlgn="base" hangingPunct="0">
              <a:spcBef>
                <a:spcPct val="0"/>
              </a:spcBef>
              <a:spcAft>
                <a:spcPct val="0"/>
              </a:spcAft>
            </a:pPr>
            <a:r>
              <a:rPr lang="it-IT" altLang="it-IT" sz="4400" dirty="0"/>
              <a:t>Learning common regex metacharacters</a:t>
            </a:r>
          </a:p>
          <a:p>
            <a:pPr lvl="0" eaLnBrk="0" fontAlgn="base" hangingPunct="0">
              <a:lnSpc>
                <a:spcPct val="120000"/>
              </a:lnSpc>
              <a:spcBef>
                <a:spcPct val="0"/>
              </a:spcBef>
              <a:spcAft>
                <a:spcPct val="0"/>
              </a:spcAft>
              <a:buFontTx/>
              <a:buChar char="•"/>
            </a:pPr>
            <a:r>
              <a:rPr lang="it-IT" altLang="it-IT" b="1" dirty="0">
                <a:solidFill>
                  <a:srgbClr val="006CAD"/>
                </a:solidFill>
              </a:rPr>
              <a:t>.</a:t>
            </a:r>
            <a:r>
              <a:rPr lang="it-IT" altLang="it-IT" b="1" dirty="0">
                <a:solidFill>
                  <a:srgbClr val="333333"/>
                </a:solidFill>
              </a:rPr>
              <a:t> </a:t>
            </a:r>
            <a:r>
              <a:rPr lang="it-IT" altLang="it-IT" dirty="0"/>
              <a:t>matches any character</a:t>
            </a:r>
            <a:r>
              <a:rPr lang="it-IT" altLang="it-IT" dirty="0">
                <a:solidFill>
                  <a:srgbClr val="333333"/>
                </a:solidFill>
              </a:rPr>
              <a:t>.</a:t>
            </a:r>
          </a:p>
          <a:p>
            <a:pPr lvl="0" eaLnBrk="0" fontAlgn="base" hangingPunct="0">
              <a:lnSpc>
                <a:spcPct val="120000"/>
              </a:lnSpc>
              <a:spcBef>
                <a:spcPct val="0"/>
              </a:spcBef>
              <a:spcAft>
                <a:spcPct val="0"/>
              </a:spcAft>
              <a:buFontTx/>
              <a:buChar char="•"/>
            </a:pPr>
            <a:r>
              <a:rPr lang="it-IT" altLang="it-IT" b="1" dirty="0">
                <a:solidFill>
                  <a:srgbClr val="006CAD"/>
                </a:solidFill>
              </a:rPr>
              <a:t>\d</a:t>
            </a:r>
            <a:r>
              <a:rPr lang="it-IT" altLang="it-IT" b="1" dirty="0">
                <a:solidFill>
                  <a:srgbClr val="333333"/>
                </a:solidFill>
              </a:rPr>
              <a:t> </a:t>
            </a:r>
            <a:r>
              <a:rPr lang="it-IT" altLang="it-IT" dirty="0"/>
              <a:t>matches any single digit.</a:t>
            </a:r>
          </a:p>
          <a:p>
            <a:pPr lvl="0" eaLnBrk="0" fontAlgn="base" hangingPunct="0">
              <a:lnSpc>
                <a:spcPct val="120000"/>
              </a:lnSpc>
              <a:spcBef>
                <a:spcPct val="0"/>
              </a:spcBef>
              <a:spcAft>
                <a:spcPct val="0"/>
              </a:spcAft>
              <a:buFontTx/>
              <a:buChar char="•"/>
            </a:pPr>
            <a:r>
              <a:rPr lang="it-IT" altLang="it-IT" b="1" dirty="0">
                <a:solidFill>
                  <a:srgbClr val="006CAD"/>
                </a:solidFill>
              </a:rPr>
              <a:t>\w</a:t>
            </a:r>
            <a:r>
              <a:rPr lang="it-IT" altLang="it-IT" b="1" dirty="0">
                <a:solidFill>
                  <a:srgbClr val="333333"/>
                </a:solidFill>
              </a:rPr>
              <a:t> </a:t>
            </a:r>
            <a:r>
              <a:rPr lang="it-IT" altLang="it-IT" dirty="0"/>
              <a:t>matches any part of word character (equivalent to </a:t>
            </a:r>
            <a:r>
              <a:rPr lang="it-IT" altLang="it-IT" b="1" dirty="0">
                <a:solidFill>
                  <a:srgbClr val="006CAD"/>
                </a:solidFill>
              </a:rPr>
              <a:t>[A-Za-z0-9]</a:t>
            </a:r>
            <a:r>
              <a:rPr lang="it-IT" altLang="it-IT" b="1" dirty="0">
                <a:solidFill>
                  <a:srgbClr val="333333"/>
                </a:solidFill>
              </a:rPr>
              <a:t>).</a:t>
            </a:r>
          </a:p>
          <a:p>
            <a:pPr lvl="0" eaLnBrk="0" fontAlgn="base" hangingPunct="0">
              <a:lnSpc>
                <a:spcPct val="120000"/>
              </a:lnSpc>
              <a:spcBef>
                <a:spcPct val="0"/>
              </a:spcBef>
              <a:spcAft>
                <a:spcPct val="0"/>
              </a:spcAft>
              <a:buFontTx/>
              <a:buChar char="•"/>
            </a:pPr>
            <a:r>
              <a:rPr lang="it-IT" altLang="it-IT" b="1" dirty="0">
                <a:solidFill>
                  <a:srgbClr val="006CAD"/>
                </a:solidFill>
              </a:rPr>
              <a:t>\s</a:t>
            </a:r>
            <a:r>
              <a:rPr lang="it-IT" altLang="it-IT" b="1" dirty="0">
                <a:solidFill>
                  <a:srgbClr val="333333"/>
                </a:solidFill>
              </a:rPr>
              <a:t> </a:t>
            </a:r>
            <a:r>
              <a:rPr lang="it-IT" altLang="it-IT" dirty="0">
                <a:solidFill>
                  <a:srgbClr val="333333"/>
                </a:solidFill>
              </a:rPr>
              <a:t>matches any space, tab, or newline.</a:t>
            </a:r>
          </a:p>
          <a:p>
            <a:pPr lvl="0" eaLnBrk="0" fontAlgn="base" hangingPunct="0">
              <a:lnSpc>
                <a:spcPct val="120000"/>
              </a:lnSpc>
              <a:spcBef>
                <a:spcPct val="0"/>
              </a:spcBef>
              <a:spcAft>
                <a:spcPct val="0"/>
              </a:spcAft>
              <a:buFontTx/>
              <a:buChar char="•"/>
            </a:pPr>
            <a:r>
              <a:rPr lang="it-IT" altLang="it-IT" b="1" dirty="0">
                <a:solidFill>
                  <a:srgbClr val="006CAD"/>
                </a:solidFill>
              </a:rPr>
              <a:t>\</a:t>
            </a:r>
            <a:r>
              <a:rPr lang="it-IT" altLang="it-IT" dirty="0">
                <a:solidFill>
                  <a:srgbClr val="333333"/>
                </a:solidFill>
              </a:rPr>
              <a:t> </a:t>
            </a:r>
            <a:r>
              <a:rPr lang="it-IT" altLang="it-IT" dirty="0"/>
              <a:t>used to escape the following character when that character is a special character. So, for example, a regular expression that found </a:t>
            </a:r>
            <a:r>
              <a:rPr lang="it-IT" altLang="it-IT" dirty="0">
                <a:solidFill>
                  <a:srgbClr val="006CAD"/>
                </a:solidFill>
              </a:rPr>
              <a:t>.</a:t>
            </a:r>
            <a:r>
              <a:rPr lang="it-IT" altLang="it-IT" b="1" dirty="0">
                <a:solidFill>
                  <a:srgbClr val="006CAD"/>
                </a:solidFill>
              </a:rPr>
              <a:t>com</a:t>
            </a:r>
            <a:r>
              <a:rPr lang="it-IT" altLang="it-IT" b="1" dirty="0">
                <a:solidFill>
                  <a:srgbClr val="333333"/>
                </a:solidFill>
              </a:rPr>
              <a:t> </a:t>
            </a:r>
            <a:r>
              <a:rPr lang="it-IT" altLang="it-IT" dirty="0"/>
              <a:t>would be</a:t>
            </a:r>
            <a:r>
              <a:rPr lang="it-IT" altLang="it-IT" b="1" dirty="0"/>
              <a:t> </a:t>
            </a:r>
            <a:r>
              <a:rPr lang="it-IT" altLang="it-IT" b="1" dirty="0">
                <a:solidFill>
                  <a:srgbClr val="006CAD"/>
                </a:solidFill>
              </a:rPr>
              <a:t>\.com</a:t>
            </a:r>
            <a:r>
              <a:rPr lang="it-IT" altLang="it-IT" b="1" dirty="0">
                <a:solidFill>
                  <a:srgbClr val="333333"/>
                </a:solidFill>
              </a:rPr>
              <a:t> </a:t>
            </a:r>
            <a:r>
              <a:rPr lang="it-IT" altLang="it-IT" dirty="0"/>
              <a:t>because . is a special character that matches any character.</a:t>
            </a:r>
          </a:p>
          <a:p>
            <a:pPr lvl="0" eaLnBrk="0" fontAlgn="base" hangingPunct="0">
              <a:lnSpc>
                <a:spcPct val="120000"/>
              </a:lnSpc>
              <a:spcBef>
                <a:spcPct val="0"/>
              </a:spcBef>
              <a:spcAft>
                <a:spcPct val="0"/>
              </a:spcAft>
              <a:buFontTx/>
              <a:buChar char="•"/>
            </a:pPr>
            <a:r>
              <a:rPr lang="it-IT" altLang="it-IT" b="1" dirty="0">
                <a:solidFill>
                  <a:schemeClr val="accent1"/>
                </a:solidFill>
              </a:rPr>
              <a:t>^</a:t>
            </a:r>
            <a:r>
              <a:rPr lang="it-IT" altLang="it-IT" dirty="0"/>
              <a:t> is an “anchor” which asserts the position at the start of the line. So what you put after the caret will only match if they are the first characters of a line. The caret is also known as a circumflex.</a:t>
            </a:r>
          </a:p>
          <a:p>
            <a:pPr lvl="0" eaLnBrk="0" fontAlgn="base" hangingPunct="0">
              <a:lnSpc>
                <a:spcPct val="120000"/>
              </a:lnSpc>
              <a:spcBef>
                <a:spcPct val="0"/>
              </a:spcBef>
              <a:spcAft>
                <a:spcPct val="0"/>
              </a:spcAft>
              <a:buFontTx/>
              <a:buChar char="•"/>
            </a:pPr>
            <a:r>
              <a:rPr lang="it-IT" altLang="it-IT" b="1" dirty="0">
                <a:solidFill>
                  <a:srgbClr val="006CAD"/>
                </a:solidFill>
              </a:rPr>
              <a:t>$</a:t>
            </a:r>
            <a:r>
              <a:rPr lang="it-IT" altLang="it-IT" b="1" dirty="0">
                <a:solidFill>
                  <a:srgbClr val="333333"/>
                </a:solidFill>
              </a:rPr>
              <a:t> </a:t>
            </a:r>
            <a:r>
              <a:rPr lang="it-IT" altLang="it-IT" dirty="0"/>
              <a:t>is an “anchor” which asserts the position at the end of the line. So what you put before it will only match if they are the last characters of a line.</a:t>
            </a:r>
          </a:p>
          <a:p>
            <a:pPr lvl="0" eaLnBrk="0" fontAlgn="base" hangingPunct="0">
              <a:lnSpc>
                <a:spcPct val="120000"/>
              </a:lnSpc>
              <a:spcBef>
                <a:spcPct val="0"/>
              </a:spcBef>
              <a:spcAft>
                <a:spcPct val="0"/>
              </a:spcAft>
              <a:buFontTx/>
              <a:buChar char="•"/>
            </a:pPr>
            <a:r>
              <a:rPr lang="it-IT" altLang="it-IT" b="1" dirty="0">
                <a:solidFill>
                  <a:srgbClr val="006CAD"/>
                </a:solidFill>
              </a:rPr>
              <a:t>\b</a:t>
            </a:r>
            <a:r>
              <a:rPr lang="it-IT" altLang="it-IT" b="1" dirty="0">
                <a:solidFill>
                  <a:srgbClr val="333333"/>
                </a:solidFill>
              </a:rPr>
              <a:t> </a:t>
            </a:r>
            <a:r>
              <a:rPr lang="it-IT" altLang="it-IT" dirty="0"/>
              <a:t>asserts that the pattern must match at a word boundary. Putting this either side of a word stops the regular expression matching longer variants of words. So:</a:t>
            </a:r>
          </a:p>
          <a:p>
            <a:pPr lvl="1" eaLnBrk="0" fontAlgn="base" hangingPunct="0">
              <a:lnSpc>
                <a:spcPct val="120000"/>
              </a:lnSpc>
              <a:spcBef>
                <a:spcPct val="0"/>
              </a:spcBef>
              <a:spcAft>
                <a:spcPct val="0"/>
              </a:spcAft>
              <a:buFontTx/>
              <a:buChar char="•"/>
            </a:pPr>
            <a:r>
              <a:rPr lang="it-IT" altLang="it-IT" dirty="0"/>
              <a:t>the regular expression mark will match not only </a:t>
            </a:r>
            <a:r>
              <a:rPr lang="it-IT" altLang="it-IT" b="1" dirty="0">
                <a:solidFill>
                  <a:srgbClr val="006CAD"/>
                </a:solidFill>
              </a:rPr>
              <a:t>mark</a:t>
            </a:r>
            <a:r>
              <a:rPr lang="it-IT" altLang="it-IT" dirty="0">
                <a:solidFill>
                  <a:srgbClr val="333333"/>
                </a:solidFill>
              </a:rPr>
              <a:t> </a:t>
            </a:r>
            <a:r>
              <a:rPr lang="it-IT" altLang="it-IT" dirty="0"/>
              <a:t>but also find </a:t>
            </a:r>
            <a:r>
              <a:rPr lang="it-IT" altLang="it-IT" b="1" dirty="0">
                <a:solidFill>
                  <a:srgbClr val="006CAD"/>
                </a:solidFill>
              </a:rPr>
              <a:t>marking</a:t>
            </a:r>
            <a:r>
              <a:rPr lang="it-IT" altLang="it-IT" b="1" dirty="0">
                <a:solidFill>
                  <a:srgbClr val="333333"/>
                </a:solidFill>
              </a:rPr>
              <a:t>, </a:t>
            </a:r>
            <a:r>
              <a:rPr lang="it-IT" altLang="it-IT" b="1" dirty="0">
                <a:solidFill>
                  <a:srgbClr val="006CAD"/>
                </a:solidFill>
              </a:rPr>
              <a:t>market</a:t>
            </a:r>
            <a:r>
              <a:rPr lang="it-IT" altLang="it-IT" b="1" dirty="0">
                <a:solidFill>
                  <a:srgbClr val="333333"/>
                </a:solidFill>
              </a:rPr>
              <a:t>, </a:t>
            </a:r>
            <a:r>
              <a:rPr lang="it-IT" altLang="it-IT" b="1" dirty="0">
                <a:solidFill>
                  <a:srgbClr val="006CAD"/>
                </a:solidFill>
              </a:rPr>
              <a:t>unremarkable</a:t>
            </a:r>
            <a:r>
              <a:rPr lang="it-IT" altLang="it-IT" dirty="0">
                <a:solidFill>
                  <a:srgbClr val="333333"/>
                </a:solidFill>
              </a:rPr>
              <a:t>, </a:t>
            </a:r>
            <a:r>
              <a:rPr lang="it-IT" altLang="it-IT" dirty="0"/>
              <a:t>and so on.</a:t>
            </a:r>
          </a:p>
          <a:p>
            <a:pPr lvl="1" eaLnBrk="0" fontAlgn="base" hangingPunct="0">
              <a:lnSpc>
                <a:spcPct val="120000"/>
              </a:lnSpc>
              <a:spcBef>
                <a:spcPct val="0"/>
              </a:spcBef>
              <a:spcAft>
                <a:spcPct val="0"/>
              </a:spcAft>
              <a:buFontTx/>
              <a:buChar char="•"/>
            </a:pPr>
            <a:r>
              <a:rPr lang="it-IT" altLang="it-IT" dirty="0">
                <a:solidFill>
                  <a:srgbClr val="333333"/>
                </a:solidFill>
              </a:rPr>
              <a:t>the regular expression</a:t>
            </a:r>
            <a:r>
              <a:rPr lang="it-IT" altLang="it-IT" b="1" dirty="0">
                <a:solidFill>
                  <a:srgbClr val="333333"/>
                </a:solidFill>
              </a:rPr>
              <a:t> </a:t>
            </a:r>
            <a:r>
              <a:rPr lang="it-IT" altLang="it-IT" b="1" dirty="0">
                <a:solidFill>
                  <a:srgbClr val="006CAD"/>
                </a:solidFill>
              </a:rPr>
              <a:t>\bword</a:t>
            </a:r>
            <a:r>
              <a:rPr lang="it-IT" altLang="it-IT" b="1" dirty="0">
                <a:solidFill>
                  <a:srgbClr val="333333"/>
                </a:solidFill>
              </a:rPr>
              <a:t> </a:t>
            </a:r>
            <a:r>
              <a:rPr lang="it-IT" altLang="it-IT" dirty="0">
                <a:solidFill>
                  <a:srgbClr val="333333"/>
                </a:solidFill>
              </a:rPr>
              <a:t>will match </a:t>
            </a:r>
            <a:r>
              <a:rPr lang="it-IT" altLang="it-IT" b="1" dirty="0">
                <a:solidFill>
                  <a:srgbClr val="006CAD"/>
                </a:solidFill>
              </a:rPr>
              <a:t>word</a:t>
            </a:r>
            <a:r>
              <a:rPr lang="it-IT" altLang="it-IT" b="1" dirty="0">
                <a:solidFill>
                  <a:srgbClr val="333333"/>
                </a:solidFill>
              </a:rPr>
              <a:t>, </a:t>
            </a:r>
            <a:r>
              <a:rPr lang="it-IT" altLang="it-IT" b="1" dirty="0">
                <a:solidFill>
                  <a:srgbClr val="006CAD"/>
                </a:solidFill>
              </a:rPr>
              <a:t>wordless</a:t>
            </a:r>
            <a:r>
              <a:rPr lang="it-IT" altLang="it-IT" b="1" dirty="0">
                <a:solidFill>
                  <a:srgbClr val="333333"/>
                </a:solidFill>
              </a:rPr>
              <a:t>, </a:t>
            </a:r>
            <a:r>
              <a:rPr lang="it-IT" altLang="it-IT" dirty="0">
                <a:solidFill>
                  <a:srgbClr val="333333"/>
                </a:solidFill>
              </a:rPr>
              <a:t>and </a:t>
            </a:r>
            <a:r>
              <a:rPr lang="it-IT" altLang="it-IT" b="1" dirty="0">
                <a:solidFill>
                  <a:srgbClr val="006CAD"/>
                </a:solidFill>
              </a:rPr>
              <a:t>wordlessly</a:t>
            </a:r>
            <a:r>
              <a:rPr lang="it-IT" altLang="it-IT" b="1" dirty="0">
                <a:solidFill>
                  <a:srgbClr val="333333"/>
                </a:solidFill>
              </a:rPr>
              <a:t>.</a:t>
            </a:r>
          </a:p>
          <a:p>
            <a:pPr lvl="1" eaLnBrk="0" fontAlgn="base" hangingPunct="0">
              <a:lnSpc>
                <a:spcPct val="120000"/>
              </a:lnSpc>
              <a:spcBef>
                <a:spcPct val="0"/>
              </a:spcBef>
              <a:spcAft>
                <a:spcPct val="0"/>
              </a:spcAft>
              <a:buFontTx/>
              <a:buChar char="•"/>
            </a:pPr>
            <a:r>
              <a:rPr lang="it-IT" altLang="it-IT" dirty="0">
                <a:solidFill>
                  <a:srgbClr val="333333"/>
                </a:solidFill>
              </a:rPr>
              <a:t>the regular expression</a:t>
            </a:r>
            <a:r>
              <a:rPr lang="it-IT" altLang="it-IT" b="1" dirty="0">
                <a:solidFill>
                  <a:srgbClr val="333333"/>
                </a:solidFill>
              </a:rPr>
              <a:t> </a:t>
            </a:r>
            <a:r>
              <a:rPr lang="it-IT" altLang="it-IT" b="1" dirty="0">
                <a:solidFill>
                  <a:srgbClr val="006CAD"/>
                </a:solidFill>
              </a:rPr>
              <a:t>comb\b</a:t>
            </a:r>
            <a:r>
              <a:rPr lang="it-IT" altLang="it-IT" dirty="0">
                <a:solidFill>
                  <a:srgbClr val="333333"/>
                </a:solidFill>
              </a:rPr>
              <a:t> will match </a:t>
            </a:r>
            <a:r>
              <a:rPr lang="it-IT" altLang="it-IT" b="1" dirty="0">
                <a:solidFill>
                  <a:srgbClr val="006CAD"/>
                </a:solidFill>
              </a:rPr>
              <a:t>comb</a:t>
            </a:r>
            <a:r>
              <a:rPr lang="it-IT" altLang="it-IT" dirty="0">
                <a:solidFill>
                  <a:srgbClr val="333333"/>
                </a:solidFill>
              </a:rPr>
              <a:t> and </a:t>
            </a:r>
            <a:r>
              <a:rPr lang="it-IT" altLang="it-IT" b="1" dirty="0">
                <a:solidFill>
                  <a:srgbClr val="006CAD"/>
                </a:solidFill>
              </a:rPr>
              <a:t>honeycomb</a:t>
            </a:r>
            <a:r>
              <a:rPr lang="it-IT" altLang="it-IT" b="1" dirty="0">
                <a:solidFill>
                  <a:srgbClr val="333333"/>
                </a:solidFill>
              </a:rPr>
              <a:t> </a:t>
            </a:r>
            <a:r>
              <a:rPr lang="it-IT" altLang="it-IT" dirty="0">
                <a:solidFill>
                  <a:srgbClr val="333333"/>
                </a:solidFill>
              </a:rPr>
              <a:t>but not</a:t>
            </a:r>
            <a:r>
              <a:rPr lang="it-IT" altLang="it-IT" b="1" dirty="0">
                <a:solidFill>
                  <a:srgbClr val="333333"/>
                </a:solidFill>
              </a:rPr>
              <a:t> </a:t>
            </a:r>
            <a:r>
              <a:rPr lang="it-IT" altLang="it-IT" b="1" dirty="0">
                <a:solidFill>
                  <a:srgbClr val="006CAD"/>
                </a:solidFill>
              </a:rPr>
              <a:t>combine</a:t>
            </a:r>
            <a:r>
              <a:rPr lang="it-IT" altLang="it-IT" dirty="0">
                <a:solidFill>
                  <a:srgbClr val="333333"/>
                </a:solidFill>
              </a:rPr>
              <a:t>.</a:t>
            </a:r>
          </a:p>
          <a:p>
            <a:pPr lvl="1" eaLnBrk="0" fontAlgn="base" hangingPunct="0">
              <a:lnSpc>
                <a:spcPct val="120000"/>
              </a:lnSpc>
              <a:spcBef>
                <a:spcPct val="0"/>
              </a:spcBef>
              <a:spcAft>
                <a:spcPct val="0"/>
              </a:spcAft>
              <a:buFontTx/>
              <a:buChar char="•"/>
            </a:pPr>
            <a:r>
              <a:rPr lang="it-IT" altLang="it-IT" dirty="0"/>
              <a:t>the regular expression </a:t>
            </a:r>
            <a:r>
              <a:rPr lang="it-IT" altLang="it-IT" b="1" dirty="0">
                <a:solidFill>
                  <a:srgbClr val="006CAD"/>
                </a:solidFill>
              </a:rPr>
              <a:t>\brespect\b</a:t>
            </a:r>
            <a:r>
              <a:rPr lang="it-IT" altLang="it-IT" b="1" dirty="0">
                <a:solidFill>
                  <a:srgbClr val="333333"/>
                </a:solidFill>
              </a:rPr>
              <a:t> </a:t>
            </a:r>
            <a:r>
              <a:rPr lang="it-IT" altLang="it-IT" dirty="0">
                <a:solidFill>
                  <a:srgbClr val="333333"/>
                </a:solidFill>
              </a:rPr>
              <a:t>will match </a:t>
            </a:r>
            <a:r>
              <a:rPr lang="it-IT" altLang="it-IT" b="1" dirty="0">
                <a:solidFill>
                  <a:srgbClr val="006CAD"/>
                </a:solidFill>
              </a:rPr>
              <a:t>respect</a:t>
            </a:r>
            <a:r>
              <a:rPr lang="it-IT" altLang="it-IT" b="1" dirty="0">
                <a:solidFill>
                  <a:srgbClr val="333333"/>
                </a:solidFill>
              </a:rPr>
              <a:t> </a:t>
            </a:r>
            <a:r>
              <a:rPr lang="it-IT" altLang="it-IT" dirty="0">
                <a:solidFill>
                  <a:srgbClr val="333333"/>
                </a:solidFill>
              </a:rPr>
              <a:t>but not </a:t>
            </a:r>
            <a:r>
              <a:rPr lang="it-IT" altLang="it-IT" b="1" dirty="0">
                <a:solidFill>
                  <a:srgbClr val="006CAD"/>
                </a:solidFill>
              </a:rPr>
              <a:t>respectable</a:t>
            </a:r>
            <a:r>
              <a:rPr lang="it-IT" altLang="it-IT" dirty="0">
                <a:solidFill>
                  <a:srgbClr val="333333"/>
                </a:solidFill>
              </a:rPr>
              <a:t> or </a:t>
            </a:r>
            <a:r>
              <a:rPr lang="it-IT" altLang="it-IT" b="1" dirty="0">
                <a:solidFill>
                  <a:srgbClr val="006CAD"/>
                </a:solidFill>
              </a:rPr>
              <a:t>disrespectful</a:t>
            </a:r>
            <a:r>
              <a:rPr lang="it-IT" altLang="it-IT" b="1" dirty="0">
                <a:solidFill>
                  <a:srgbClr val="333333"/>
                </a:solidFill>
              </a:rPr>
              <a:t>.</a:t>
            </a:r>
          </a:p>
          <a:p>
            <a:pPr lvl="0" eaLnBrk="0" fontAlgn="base" hangingPunct="0">
              <a:spcBef>
                <a:spcPct val="0"/>
              </a:spcBef>
              <a:spcAft>
                <a:spcPct val="0"/>
              </a:spcAft>
            </a:pPr>
            <a:endParaRPr lang="it-IT" altLang="it-IT" dirty="0">
              <a:latin typeface="Arial" panose="020B0604020202020204" pitchFamily="34" charset="0"/>
            </a:endParaRPr>
          </a:p>
          <a:p>
            <a:pPr lvl="0" eaLnBrk="0" fontAlgn="base" hangingPunct="0">
              <a:spcBef>
                <a:spcPct val="0"/>
              </a:spcBef>
              <a:spcAft>
                <a:spcPct val="0"/>
              </a:spcAft>
            </a:pPr>
            <a:endParaRPr lang="it-IT" altLang="it-IT" sz="4400" dirty="0">
              <a:latin typeface="Arial" panose="020B0604020202020204" pitchFamily="34" charset="0"/>
            </a:endParaRPr>
          </a:p>
          <a:p>
            <a:endParaRPr lang="it-IT" sz="2000" dirty="0"/>
          </a:p>
        </p:txBody>
      </p:sp>
      <p:sp>
        <p:nvSpPr>
          <p:cNvPr id="7" name="Rectangle 2">
            <a:extLst>
              <a:ext uri="{FF2B5EF4-FFF2-40B4-BE49-F238E27FC236}">
                <a16:creationId xmlns:a16="http://schemas.microsoft.com/office/drawing/2014/main" id="{A53504E2-5DCF-4CB4-AEF5-0FD9450DC845}"/>
              </a:ext>
            </a:extLst>
          </p:cNvPr>
          <p:cNvSpPr>
            <a:spLocks noChangeArrowheads="1"/>
          </p:cNvSpPr>
          <p:nvPr/>
        </p:nvSpPr>
        <p:spPr bwMode="auto">
          <a:xfrm>
            <a:off x="0" y="45230"/>
            <a:ext cx="65" cy="366739"/>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138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582"/>
            <a:ext cx="10515600" cy="1325563"/>
          </a:xfrm>
        </p:spPr>
        <p:txBody>
          <a:bodyPr/>
          <a:lstStyle/>
          <a:p>
            <a:pPr algn="ctr"/>
            <a:r>
              <a:rPr lang="en-GB" dirty="0"/>
              <a:t>The Carpentries: what is it?</a:t>
            </a:r>
          </a:p>
        </p:txBody>
      </p:sp>
      <p:sp>
        <p:nvSpPr>
          <p:cNvPr id="3" name="Content Placeholder 2"/>
          <p:cNvSpPr>
            <a:spLocks noGrp="1"/>
          </p:cNvSpPr>
          <p:nvPr>
            <p:ph idx="1"/>
          </p:nvPr>
        </p:nvSpPr>
        <p:spPr>
          <a:xfrm>
            <a:off x="494026" y="1558906"/>
            <a:ext cx="9609919" cy="4711097"/>
          </a:xfrm>
        </p:spPr>
        <p:txBody>
          <a:bodyPr>
            <a:normAutofit/>
          </a:bodyPr>
          <a:lstStyle/>
          <a:p>
            <a:r>
              <a:rPr lang="en-US" dirty="0"/>
              <a:t>Started by Greg Wilson in North America</a:t>
            </a:r>
          </a:p>
          <a:p>
            <a:pPr lvl="1"/>
            <a:r>
              <a:rPr lang="en-US" dirty="0"/>
              <a:t>The SSI was primary in spreading to UK/Europe</a:t>
            </a:r>
          </a:p>
          <a:p>
            <a:r>
              <a:rPr lang="en-US" dirty="0"/>
              <a:t>Teach basic computing skills to students and staff</a:t>
            </a:r>
          </a:p>
          <a:p>
            <a:r>
              <a:rPr lang="en-US" dirty="0"/>
              <a:t>Started with Software Carpentries then …</a:t>
            </a:r>
          </a:p>
          <a:p>
            <a:pPr lvl="1"/>
            <a:r>
              <a:rPr lang="en-US" dirty="0"/>
              <a:t>Data Carpentries</a:t>
            </a:r>
          </a:p>
          <a:p>
            <a:pPr lvl="1"/>
            <a:r>
              <a:rPr lang="en-US" dirty="0"/>
              <a:t>Library Carpentries</a:t>
            </a:r>
          </a:p>
          <a:p>
            <a:pPr lvl="1"/>
            <a:r>
              <a:rPr lang="en-US" dirty="0"/>
              <a:t>HPC Carpentries</a:t>
            </a:r>
          </a:p>
          <a:p>
            <a:pPr lvl="1"/>
            <a:r>
              <a:rPr lang="en-US" dirty="0" err="1"/>
              <a:t>etc</a:t>
            </a:r>
            <a:endParaRPr lang="en-US" dirty="0"/>
          </a:p>
          <a:p>
            <a:r>
              <a:rPr lang="en-US" dirty="0"/>
              <a:t>Type of carpentry affects the curriculum taught</a:t>
            </a:r>
          </a:p>
          <a:p>
            <a:endParaRPr lang="en-GB" dirty="0"/>
          </a:p>
        </p:txBody>
      </p:sp>
      <p:pic>
        <p:nvPicPr>
          <p:cNvPr id="2050" name="Picture 2" descr="Image result for the carpentri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591"/>
          <a:stretch/>
        </p:blipFill>
        <p:spPr bwMode="auto">
          <a:xfrm>
            <a:off x="9580912" y="1330929"/>
            <a:ext cx="1528520" cy="13952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the carpentr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6034" y="3111242"/>
            <a:ext cx="2424878" cy="11169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he carpentr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9528" y="3394368"/>
            <a:ext cx="1635234" cy="1026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he carpentr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0726" y="4896342"/>
            <a:ext cx="2448802" cy="1892256"/>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rot="608888">
            <a:off x="9877429" y="2939900"/>
            <a:ext cx="294290" cy="237681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own Arrow 8"/>
          <p:cNvSpPr/>
          <p:nvPr/>
        </p:nvSpPr>
        <p:spPr>
          <a:xfrm rot="3228789">
            <a:off x="8784321" y="2256238"/>
            <a:ext cx="306001" cy="99749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Down Arrow 9"/>
          <p:cNvSpPr/>
          <p:nvPr/>
        </p:nvSpPr>
        <p:spPr>
          <a:xfrm rot="19195830">
            <a:off x="11045860" y="2433821"/>
            <a:ext cx="306001" cy="99749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5292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9276F8-3B67-4016-8389-EC1DE2B21D4D}"/>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7" name="Rectangle 6">
            <a:extLst>
              <a:ext uri="{FF2B5EF4-FFF2-40B4-BE49-F238E27FC236}">
                <a16:creationId xmlns:a16="http://schemas.microsoft.com/office/drawing/2014/main" id="{F17B152E-DC40-4229-ADBF-67AB3CBED234}"/>
              </a:ext>
            </a:extLst>
          </p:cNvPr>
          <p:cNvSpPr/>
          <p:nvPr/>
        </p:nvSpPr>
        <p:spPr>
          <a:xfrm>
            <a:off x="0" y="553014"/>
            <a:ext cx="12192000" cy="5549853"/>
          </a:xfrm>
          <a:prstGeom prst="rect">
            <a:avLst/>
          </a:prstGeom>
        </p:spPr>
        <p:txBody>
          <a:bodyPr wrap="square">
            <a:spAutoFit/>
          </a:bodyPr>
          <a:lstStyle/>
          <a:p>
            <a:r>
              <a:rPr lang="it-IT" sz="2200" b="1" dirty="0"/>
              <a:t>Boolean "or"</a:t>
            </a:r>
          </a:p>
          <a:p>
            <a:r>
              <a:rPr lang="it-IT" sz="2200" dirty="0"/>
              <a:t>A vertical bar separates alternatives. For example, gray</a:t>
            </a:r>
            <a:r>
              <a:rPr lang="it-IT" sz="2200" b="1" dirty="0">
                <a:solidFill>
                  <a:schemeClr val="accent1"/>
                </a:solidFill>
              </a:rPr>
              <a:t>|</a:t>
            </a:r>
            <a:r>
              <a:rPr lang="it-IT" sz="2200" dirty="0"/>
              <a:t>grey can match "gray" or "grey".</a:t>
            </a:r>
          </a:p>
          <a:p>
            <a:endParaRPr lang="it-IT" sz="2200" dirty="0"/>
          </a:p>
          <a:p>
            <a:r>
              <a:rPr lang="it-IT" sz="2200" b="1" dirty="0"/>
              <a:t>Grouping</a:t>
            </a:r>
          </a:p>
          <a:p>
            <a:r>
              <a:rPr lang="it-IT" sz="2200" b="1" dirty="0"/>
              <a:t>Parentheses </a:t>
            </a:r>
            <a:r>
              <a:rPr lang="it-IT" sz="2200" dirty="0"/>
              <a:t>are used to define the scope and precedence of the operators (among other uses). For example, gray|grey and gr(a|e)y are equivalent patterns which both describe the set of "gray" or "grey".</a:t>
            </a:r>
          </a:p>
          <a:p>
            <a:endParaRPr lang="it-IT" sz="2200" dirty="0"/>
          </a:p>
          <a:p>
            <a:r>
              <a:rPr lang="it-IT" sz="2200" b="1" dirty="0"/>
              <a:t>Quantification</a:t>
            </a:r>
          </a:p>
          <a:p>
            <a:r>
              <a:rPr lang="it-IT" sz="2200" dirty="0"/>
              <a:t>A quantifier after a token or group specifies how often that a preceding element is allowed to occur.</a:t>
            </a:r>
          </a:p>
          <a:p>
            <a:pPr>
              <a:lnSpc>
                <a:spcPct val="120000"/>
              </a:lnSpc>
            </a:pPr>
            <a:r>
              <a:rPr lang="it-IT" sz="2200" b="1" dirty="0">
                <a:solidFill>
                  <a:schemeClr val="accent1"/>
                </a:solidFill>
              </a:rPr>
              <a:t>?</a:t>
            </a:r>
            <a:r>
              <a:rPr lang="it-IT" sz="2200" dirty="0"/>
              <a:t>	The question mark indicates zero or one occurrences of the preceding element. For example, colou?r matches both "color" and "colour".</a:t>
            </a:r>
          </a:p>
          <a:p>
            <a:pPr>
              <a:lnSpc>
                <a:spcPct val="120000"/>
              </a:lnSpc>
            </a:pPr>
            <a:r>
              <a:rPr lang="it-IT" sz="2200" b="1" dirty="0">
                <a:solidFill>
                  <a:schemeClr val="accent1"/>
                </a:solidFill>
              </a:rPr>
              <a:t>*</a:t>
            </a:r>
            <a:r>
              <a:rPr lang="it-IT" sz="2200" dirty="0"/>
              <a:t>	The asterisk indicates zero or more occurrences of the preceding element. For example, ab*c matches "ac", "abc", "abbc", "abbbc", and so on.</a:t>
            </a:r>
          </a:p>
          <a:p>
            <a:pPr>
              <a:lnSpc>
                <a:spcPct val="120000"/>
              </a:lnSpc>
            </a:pPr>
            <a:r>
              <a:rPr lang="it-IT" sz="2200" b="1" dirty="0">
                <a:solidFill>
                  <a:schemeClr val="accent1"/>
                </a:solidFill>
              </a:rPr>
              <a:t>+</a:t>
            </a:r>
            <a:r>
              <a:rPr lang="it-IT" sz="2200" dirty="0"/>
              <a:t>	The plus sign indicates one or more occurrences of the preceding element. For example, ab+c matches "abc", "abbc", "abbbc", and so on, but not "ac".</a:t>
            </a:r>
          </a:p>
        </p:txBody>
      </p:sp>
    </p:spTree>
    <p:extLst>
      <p:ext uri="{BB962C8B-B14F-4D97-AF65-F5344CB8AC3E}">
        <p14:creationId xmlns:p14="http://schemas.microsoft.com/office/powerpoint/2010/main" val="2275036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3F416A-9F35-48CC-86CA-6C52740DAEB2}"/>
              </a:ext>
            </a:extLst>
          </p:cNvPr>
          <p:cNvSpPr/>
          <p:nvPr/>
        </p:nvSpPr>
        <p:spPr>
          <a:xfrm>
            <a:off x="159026" y="741475"/>
            <a:ext cx="11251096" cy="4873322"/>
          </a:xfrm>
          <a:prstGeom prst="rect">
            <a:avLst/>
          </a:prstGeom>
        </p:spPr>
        <p:txBody>
          <a:bodyPr wrap="square">
            <a:spAutoFit/>
          </a:bodyPr>
          <a:lstStyle/>
          <a:p>
            <a:pPr lvl="0" eaLnBrk="0" fontAlgn="base" hangingPunct="0">
              <a:spcBef>
                <a:spcPct val="0"/>
              </a:spcBef>
              <a:spcAft>
                <a:spcPct val="0"/>
              </a:spcAft>
            </a:pPr>
            <a:r>
              <a:rPr lang="it-IT" altLang="it-IT" sz="2800" dirty="0"/>
              <a:t>Other useful special characters are:</a:t>
            </a:r>
          </a:p>
          <a:p>
            <a:pPr lvl="0" eaLnBrk="0" fontAlgn="base" hangingPunct="0">
              <a:spcBef>
                <a:spcPct val="0"/>
              </a:spcBef>
              <a:spcAft>
                <a:spcPct val="0"/>
              </a:spcAft>
            </a:pPr>
            <a:endParaRPr lang="it-IT" altLang="it-IT" sz="2800" dirty="0"/>
          </a:p>
          <a:p>
            <a:pPr lvl="0" eaLnBrk="0" fontAlgn="base" hangingPunct="0">
              <a:spcBef>
                <a:spcPct val="0"/>
              </a:spcBef>
              <a:spcAft>
                <a:spcPct val="0"/>
              </a:spcAft>
            </a:pPr>
            <a:endParaRPr lang="it-IT" altLang="it-IT" sz="2800" dirty="0"/>
          </a:p>
          <a:p>
            <a:pPr>
              <a:lnSpc>
                <a:spcPct val="120000"/>
              </a:lnSpc>
            </a:pPr>
            <a:r>
              <a:rPr lang="it-IT" sz="2400" b="1" dirty="0">
                <a:solidFill>
                  <a:schemeClr val="accent1"/>
                </a:solidFill>
              </a:rPr>
              <a:t>{min,}</a:t>
            </a:r>
            <a:r>
              <a:rPr lang="it-IT" sz="2400" dirty="0"/>
              <a:t>	The preceding item is matched min or more times.</a:t>
            </a:r>
          </a:p>
          <a:p>
            <a:pPr>
              <a:lnSpc>
                <a:spcPct val="120000"/>
              </a:lnSpc>
            </a:pPr>
            <a:r>
              <a:rPr lang="it-IT" sz="2400" b="1" dirty="0">
                <a:solidFill>
                  <a:schemeClr val="accent1"/>
                </a:solidFill>
              </a:rPr>
              <a:t>{min,max} </a:t>
            </a:r>
            <a:r>
              <a:rPr lang="it-IT" sz="2400" dirty="0"/>
              <a:t>The preceding item is matched at least min times, but not more than max times.</a:t>
            </a:r>
            <a:endParaRPr lang="it-IT" altLang="it-IT" sz="2400" dirty="0"/>
          </a:p>
          <a:p>
            <a:pPr lvl="0" eaLnBrk="0" fontAlgn="base" hangingPunct="0">
              <a:lnSpc>
                <a:spcPct val="150000"/>
              </a:lnSpc>
              <a:spcBef>
                <a:spcPct val="0"/>
              </a:spcBef>
              <a:spcAft>
                <a:spcPct val="0"/>
              </a:spcAft>
            </a:pPr>
            <a:r>
              <a:rPr lang="it-IT" altLang="it-IT" sz="2400" b="1" dirty="0">
                <a:solidFill>
                  <a:schemeClr val="accent1"/>
                </a:solidFill>
              </a:rPr>
              <a:t>{VALUE} </a:t>
            </a:r>
            <a:r>
              <a:rPr lang="it-IT" altLang="it-IT" sz="2400" dirty="0"/>
              <a:t>matches the preceding character the number of times defined by VALUE; ranges, say, 1-6, can be specified with the syntax </a:t>
            </a:r>
            <a:r>
              <a:rPr lang="it-IT" altLang="it-IT" sz="2400" b="1" dirty="0">
                <a:solidFill>
                  <a:schemeClr val="accent1"/>
                </a:solidFill>
              </a:rPr>
              <a:t>{VALUE,VALUE}, </a:t>
            </a:r>
            <a:r>
              <a:rPr lang="it-IT" altLang="it-IT" sz="2400" dirty="0"/>
              <a:t>e.g. </a:t>
            </a:r>
            <a:r>
              <a:rPr lang="it-IT" altLang="it-IT" sz="2400" b="1" dirty="0">
                <a:solidFill>
                  <a:schemeClr val="accent1"/>
                </a:solidFill>
              </a:rPr>
              <a:t>\d{1,9} </a:t>
            </a:r>
            <a:r>
              <a:rPr lang="it-IT" altLang="it-IT" sz="2400" dirty="0"/>
              <a:t>will match any number between one and nine digits in length.</a:t>
            </a:r>
          </a:p>
          <a:p>
            <a:pPr lvl="0" eaLnBrk="0" fontAlgn="base" hangingPunct="0">
              <a:lnSpc>
                <a:spcPct val="150000"/>
              </a:lnSpc>
              <a:spcBef>
                <a:spcPct val="0"/>
              </a:spcBef>
              <a:spcAft>
                <a:spcPct val="0"/>
              </a:spcAft>
              <a:buFontTx/>
              <a:buChar char="•"/>
            </a:pPr>
            <a:r>
              <a:rPr lang="it-IT" altLang="it-IT" sz="2400" b="1" dirty="0">
                <a:solidFill>
                  <a:schemeClr val="accent1"/>
                </a:solidFill>
              </a:rPr>
              <a:t>/i </a:t>
            </a:r>
            <a:r>
              <a:rPr lang="it-IT" altLang="it-IT" sz="2400" dirty="0"/>
              <a:t>renders an expression case-insensitive (equivalent to </a:t>
            </a:r>
            <a:r>
              <a:rPr lang="it-IT" altLang="it-IT" sz="2400" b="1" dirty="0">
                <a:solidFill>
                  <a:schemeClr val="accent1"/>
                </a:solidFill>
              </a:rPr>
              <a:t>[A-Za-z]</a:t>
            </a:r>
            <a:r>
              <a:rPr lang="it-IT" altLang="it-IT" sz="2400" dirty="0"/>
              <a:t>).</a:t>
            </a:r>
          </a:p>
        </p:txBody>
      </p:sp>
      <p:sp>
        <p:nvSpPr>
          <p:cNvPr id="6" name="TextBox 5">
            <a:extLst>
              <a:ext uri="{FF2B5EF4-FFF2-40B4-BE49-F238E27FC236}">
                <a16:creationId xmlns:a16="http://schemas.microsoft.com/office/drawing/2014/main" id="{BCBE16CA-44C0-4EE1-BF9B-A3B7E7457B57}"/>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Tree>
    <p:extLst>
      <p:ext uri="{BB962C8B-B14F-4D97-AF65-F5344CB8AC3E}">
        <p14:creationId xmlns:p14="http://schemas.microsoft.com/office/powerpoint/2010/main" val="2012084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132085" y="1160166"/>
            <a:ext cx="2554991" cy="923330"/>
          </a:xfrm>
          <a:prstGeom prst="rect">
            <a:avLst/>
          </a:prstGeom>
        </p:spPr>
        <p:txBody>
          <a:bodyPr wrap="square">
            <a:spAutoFit/>
          </a:bodyPr>
          <a:lstStyle/>
          <a:p>
            <a:r>
              <a:rPr lang="it-IT" dirty="0">
                <a:hlinkClick r:id="rId2"/>
              </a:rPr>
              <a:t>https://www.browserling.com/tools/text-from-regex</a:t>
            </a:r>
            <a:endParaRPr lang="it-IT" dirty="0"/>
          </a:p>
        </p:txBody>
      </p:sp>
      <p:sp>
        <p:nvSpPr>
          <p:cNvPr id="4" name="TextBox 3">
            <a:extLst>
              <a:ext uri="{FF2B5EF4-FFF2-40B4-BE49-F238E27FC236}">
                <a16:creationId xmlns:a16="http://schemas.microsoft.com/office/drawing/2014/main" id="{975F9CA3-E1D4-409B-9321-6D3176C7D1F7}"/>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pic>
        <p:nvPicPr>
          <p:cNvPr id="7" name="Picture 2" descr="Image result for regex meme&quot;">
            <a:extLst>
              <a:ext uri="{FF2B5EF4-FFF2-40B4-BE49-F238E27FC236}">
                <a16:creationId xmlns:a16="http://schemas.microsoft.com/office/drawing/2014/main" id="{D357F8ED-2EDC-40DE-8EC3-217279A6E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165" y="3263373"/>
            <a:ext cx="3564833" cy="35648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9F0924-FF99-4BFF-A59A-823828D5B6AA}"/>
              </a:ext>
            </a:extLst>
          </p:cNvPr>
          <p:cNvSpPr txBox="1"/>
          <p:nvPr/>
        </p:nvSpPr>
        <p:spPr>
          <a:xfrm>
            <a:off x="390938" y="925544"/>
            <a:ext cx="4982818" cy="1815882"/>
          </a:xfrm>
          <a:prstGeom prst="rect">
            <a:avLst/>
          </a:prstGeom>
          <a:noFill/>
        </p:spPr>
        <p:txBody>
          <a:bodyPr wrap="square" rtlCol="0">
            <a:spAutoFit/>
          </a:bodyPr>
          <a:lstStyle/>
          <a:p>
            <a:r>
              <a:rPr lang="it-IT" sz="2400" b="1" dirty="0"/>
              <a:t>Example 1:</a:t>
            </a:r>
          </a:p>
          <a:p>
            <a:r>
              <a:rPr lang="it-IT" altLang="it-IT" sz="2400" dirty="0"/>
              <a:t>What will the regular expression </a:t>
            </a:r>
            <a:r>
              <a:rPr lang="it-IT" altLang="it-IT" sz="2400" b="1" dirty="0">
                <a:solidFill>
                  <a:schemeClr val="accent1"/>
                </a:solidFill>
              </a:rPr>
              <a:t>^[Oo]rgani.e\b</a:t>
            </a:r>
            <a:r>
              <a:rPr lang="it-IT" altLang="it-IT" sz="2800" b="1" dirty="0">
                <a:solidFill>
                  <a:schemeClr val="accent1"/>
                </a:solidFill>
              </a:rPr>
              <a:t> </a:t>
            </a:r>
            <a:r>
              <a:rPr lang="it-IT" altLang="it-IT" sz="2400" dirty="0"/>
              <a:t>match?</a:t>
            </a:r>
            <a:r>
              <a:rPr lang="it-IT" altLang="it-IT" sz="2000" dirty="0"/>
              <a:t> </a:t>
            </a:r>
            <a:endParaRPr lang="it-IT" altLang="it-IT" sz="3600" dirty="0"/>
          </a:p>
          <a:p>
            <a:endParaRPr lang="it-IT" dirty="0"/>
          </a:p>
          <a:p>
            <a:endParaRPr lang="it-IT" dirty="0"/>
          </a:p>
        </p:txBody>
      </p:sp>
      <p:sp>
        <p:nvSpPr>
          <p:cNvPr id="11" name="TextBox 10">
            <a:extLst>
              <a:ext uri="{FF2B5EF4-FFF2-40B4-BE49-F238E27FC236}">
                <a16:creationId xmlns:a16="http://schemas.microsoft.com/office/drawing/2014/main" id="{CAA0E83E-0470-4B21-B357-EA63C5C3B767}"/>
              </a:ext>
            </a:extLst>
          </p:cNvPr>
          <p:cNvSpPr txBox="1"/>
          <p:nvPr/>
        </p:nvSpPr>
        <p:spPr>
          <a:xfrm>
            <a:off x="390938" y="3613978"/>
            <a:ext cx="7189304" cy="1292662"/>
          </a:xfrm>
          <a:prstGeom prst="rect">
            <a:avLst/>
          </a:prstGeom>
          <a:noFill/>
        </p:spPr>
        <p:txBody>
          <a:bodyPr wrap="square" rtlCol="0">
            <a:spAutoFit/>
          </a:bodyPr>
          <a:lstStyle/>
          <a:p>
            <a:r>
              <a:rPr lang="it-IT" altLang="it-IT" sz="2000" dirty="0"/>
              <a:t>Any other string that starts a line, begins with a letter </a:t>
            </a:r>
            <a:r>
              <a:rPr lang="it-IT" altLang="it-IT" sz="2000" b="1" dirty="0">
                <a:solidFill>
                  <a:schemeClr val="accent1"/>
                </a:solidFill>
              </a:rPr>
              <a:t>o</a:t>
            </a:r>
            <a:r>
              <a:rPr lang="it-IT" altLang="it-IT" sz="2000" dirty="0"/>
              <a:t> in lower or capital case, proceeds with </a:t>
            </a:r>
            <a:r>
              <a:rPr lang="it-IT" altLang="it-IT" sz="2000" b="1" dirty="0">
                <a:solidFill>
                  <a:schemeClr val="accent1"/>
                </a:solidFill>
              </a:rPr>
              <a:t>rgani</a:t>
            </a:r>
            <a:r>
              <a:rPr lang="it-IT" altLang="it-IT" sz="2000" dirty="0"/>
              <a:t>, has any character in the 7th position, and </a:t>
            </a:r>
            <a:r>
              <a:rPr lang="it-IT" altLang="it-IT" sz="2000" b="1" dirty="0"/>
              <a:t>ends</a:t>
            </a:r>
            <a:r>
              <a:rPr lang="it-IT" altLang="it-IT" sz="2000" dirty="0"/>
              <a:t> with the letter </a:t>
            </a:r>
            <a:r>
              <a:rPr lang="it-IT" altLang="it-IT" sz="2000" b="1" dirty="0">
                <a:solidFill>
                  <a:schemeClr val="accent1"/>
                </a:solidFill>
              </a:rPr>
              <a:t>e. </a:t>
            </a:r>
          </a:p>
          <a:p>
            <a:endParaRPr lang="it-IT" dirty="0"/>
          </a:p>
        </p:txBody>
      </p:sp>
      <p:sp>
        <p:nvSpPr>
          <p:cNvPr id="12" name="TextBox 11">
            <a:extLst>
              <a:ext uri="{FF2B5EF4-FFF2-40B4-BE49-F238E27FC236}">
                <a16:creationId xmlns:a16="http://schemas.microsoft.com/office/drawing/2014/main" id="{82C412D2-7899-4DF2-B7A9-A4F8159B9623}"/>
              </a:ext>
            </a:extLst>
          </p:cNvPr>
          <p:cNvSpPr txBox="1"/>
          <p:nvPr/>
        </p:nvSpPr>
        <p:spPr>
          <a:xfrm>
            <a:off x="390938" y="2885467"/>
            <a:ext cx="2900074" cy="461665"/>
          </a:xfrm>
          <a:prstGeom prst="rect">
            <a:avLst/>
          </a:prstGeom>
          <a:noFill/>
        </p:spPr>
        <p:txBody>
          <a:bodyPr wrap="square" rtlCol="0">
            <a:spAutoFit/>
          </a:bodyPr>
          <a:lstStyle/>
          <a:p>
            <a:r>
              <a:rPr lang="it-IT" sz="2400" b="1" dirty="0"/>
              <a:t>Solution</a:t>
            </a:r>
          </a:p>
        </p:txBody>
      </p:sp>
    </p:spTree>
    <p:extLst>
      <p:ext uri="{BB962C8B-B14F-4D97-AF65-F5344CB8AC3E}">
        <p14:creationId xmlns:p14="http://schemas.microsoft.com/office/powerpoint/2010/main" val="307174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sp>
        <p:nvSpPr>
          <p:cNvPr id="3" name="TextBox 2">
            <a:extLst>
              <a:ext uri="{FF2B5EF4-FFF2-40B4-BE49-F238E27FC236}">
                <a16:creationId xmlns:a16="http://schemas.microsoft.com/office/drawing/2014/main" id="{3C9F0924-FF99-4BFF-A59A-823828D5B6AA}"/>
              </a:ext>
            </a:extLst>
          </p:cNvPr>
          <p:cNvSpPr txBox="1"/>
          <p:nvPr/>
        </p:nvSpPr>
        <p:spPr>
          <a:xfrm>
            <a:off x="463826" y="1207796"/>
            <a:ext cx="6228522" cy="1815882"/>
          </a:xfrm>
          <a:prstGeom prst="rect">
            <a:avLst/>
          </a:prstGeom>
          <a:noFill/>
        </p:spPr>
        <p:txBody>
          <a:bodyPr wrap="square" rtlCol="0">
            <a:spAutoFit/>
          </a:bodyPr>
          <a:lstStyle/>
          <a:p>
            <a:r>
              <a:rPr lang="it-IT" sz="2400" b="1" dirty="0"/>
              <a:t>Example 2:</a:t>
            </a:r>
          </a:p>
          <a:p>
            <a:r>
              <a:rPr lang="it-IT" altLang="it-IT" sz="2400" dirty="0"/>
              <a:t>What will the regular expression </a:t>
            </a:r>
            <a:r>
              <a:rPr lang="it-IT" altLang="it-IT" sz="2400" b="1" dirty="0">
                <a:solidFill>
                  <a:srgbClr val="006CAD"/>
                </a:solidFill>
                <a:latin typeface="Menlo"/>
              </a:rPr>
              <a:t>^[Oo]rgani.e\w*</a:t>
            </a:r>
            <a:r>
              <a:rPr lang="it-IT" altLang="it-IT" sz="2400" dirty="0"/>
              <a:t>match?</a:t>
            </a:r>
            <a:r>
              <a:rPr lang="it-IT" altLang="it-IT" sz="2000" dirty="0"/>
              <a:t> </a:t>
            </a:r>
            <a:endParaRPr lang="it-IT" altLang="it-IT" sz="3600" dirty="0"/>
          </a:p>
          <a:p>
            <a:endParaRPr lang="it-IT" dirty="0"/>
          </a:p>
          <a:p>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463826" y="3725038"/>
            <a:ext cx="7586871" cy="1846659"/>
          </a:xfrm>
          <a:prstGeom prst="rect">
            <a:avLst/>
          </a:prstGeom>
          <a:noFill/>
        </p:spPr>
        <p:txBody>
          <a:bodyPr wrap="square" rtlCol="0">
            <a:spAutoFit/>
          </a:bodyPr>
          <a:lstStyle/>
          <a:p>
            <a:pPr lvl="0" eaLnBrk="0" fontAlgn="base" hangingPunct="0">
              <a:spcBef>
                <a:spcPct val="0"/>
              </a:spcBef>
              <a:spcAft>
                <a:spcPct val="0"/>
              </a:spcAft>
            </a:pPr>
            <a:r>
              <a:rPr lang="it-IT" altLang="it-IT" sz="2400" dirty="0"/>
              <a:t>Any other string that starts a line, begins with a letter </a:t>
            </a:r>
            <a:r>
              <a:rPr lang="it-IT" altLang="it-IT" sz="2000" dirty="0"/>
              <a:t>o</a:t>
            </a:r>
            <a:r>
              <a:rPr lang="it-IT" altLang="it-IT" sz="2400" dirty="0"/>
              <a:t> in lower or capital case, proceeds with </a:t>
            </a:r>
            <a:r>
              <a:rPr lang="it-IT" altLang="it-IT" sz="2000" b="1" dirty="0">
                <a:solidFill>
                  <a:schemeClr val="accent1"/>
                </a:solidFill>
              </a:rPr>
              <a:t>rgani</a:t>
            </a:r>
            <a:r>
              <a:rPr lang="it-IT" altLang="it-IT" sz="2400" dirty="0"/>
              <a:t>, has any character in the 7th position, follows with letter</a:t>
            </a:r>
            <a:r>
              <a:rPr lang="it-IT" altLang="it-IT" sz="2400" b="1" dirty="0">
                <a:solidFill>
                  <a:schemeClr val="accent1"/>
                </a:solidFill>
              </a:rPr>
              <a:t> </a:t>
            </a:r>
            <a:r>
              <a:rPr lang="it-IT" altLang="it-IT" sz="2000" b="1" dirty="0">
                <a:solidFill>
                  <a:schemeClr val="accent1"/>
                </a:solidFill>
              </a:rPr>
              <a:t>e</a:t>
            </a:r>
            <a:r>
              <a:rPr lang="it-IT" altLang="it-IT" sz="2400" dirty="0"/>
              <a:t> and </a:t>
            </a:r>
            <a:r>
              <a:rPr lang="it-IT" altLang="it-IT" sz="2400" b="1" dirty="0"/>
              <a:t>zero or more characters from the range </a:t>
            </a:r>
            <a:r>
              <a:rPr lang="it-IT" altLang="it-IT" sz="2000" b="1" dirty="0">
                <a:solidFill>
                  <a:schemeClr val="accent1"/>
                </a:solidFill>
              </a:rPr>
              <a:t>[A-Za-z0-9]</a:t>
            </a:r>
            <a:r>
              <a:rPr lang="it-IT" altLang="it-IT" sz="2400" b="1" dirty="0">
                <a:solidFill>
                  <a:schemeClr val="accent1"/>
                </a:solidFill>
              </a:rPr>
              <a:t>.</a:t>
            </a:r>
            <a:r>
              <a:rPr lang="it-IT" altLang="it-IT" sz="2000" b="1" dirty="0">
                <a:solidFill>
                  <a:schemeClr val="accent1"/>
                </a:solidFill>
              </a:rPr>
              <a:t> </a:t>
            </a:r>
            <a:endParaRPr lang="it-IT" altLang="it-IT" sz="3600" b="1" dirty="0">
              <a:solidFill>
                <a:schemeClr val="accent1"/>
              </a:solidFill>
            </a:endParaRPr>
          </a:p>
          <a:p>
            <a:endParaRPr lang="it-IT" dirty="0"/>
          </a:p>
        </p:txBody>
      </p:sp>
      <p:sp>
        <p:nvSpPr>
          <p:cNvPr id="9" name="TextBox 8">
            <a:extLst>
              <a:ext uri="{FF2B5EF4-FFF2-40B4-BE49-F238E27FC236}">
                <a16:creationId xmlns:a16="http://schemas.microsoft.com/office/drawing/2014/main" id="{825142D2-A481-4D04-848A-6F94230906E3}"/>
              </a:ext>
            </a:extLst>
          </p:cNvPr>
          <p:cNvSpPr txBox="1"/>
          <p:nvPr/>
        </p:nvSpPr>
        <p:spPr>
          <a:xfrm>
            <a:off x="463826" y="3263373"/>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5766CA68-D8BA-4130-B87F-A354B31D539F}"/>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pic>
        <p:nvPicPr>
          <p:cNvPr id="11268" name="Picture 4" descr="Image result for regex meme&quot;">
            <a:extLst>
              <a:ext uri="{FF2B5EF4-FFF2-40B4-BE49-F238E27FC236}">
                <a16:creationId xmlns:a16="http://schemas.microsoft.com/office/drawing/2014/main" id="{AFA632F1-26BE-428F-8EF5-7B66F57BB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0697" y="3864305"/>
            <a:ext cx="4022981" cy="281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sp>
        <p:nvSpPr>
          <p:cNvPr id="3" name="TextBox 2">
            <a:extLst>
              <a:ext uri="{FF2B5EF4-FFF2-40B4-BE49-F238E27FC236}">
                <a16:creationId xmlns:a16="http://schemas.microsoft.com/office/drawing/2014/main" id="{3C9F0924-FF99-4BFF-A59A-823828D5B6AA}"/>
              </a:ext>
            </a:extLst>
          </p:cNvPr>
          <p:cNvSpPr txBox="1"/>
          <p:nvPr/>
        </p:nvSpPr>
        <p:spPr>
          <a:xfrm>
            <a:off x="330905" y="846364"/>
            <a:ext cx="6228522" cy="2123658"/>
          </a:xfrm>
          <a:prstGeom prst="rect">
            <a:avLst/>
          </a:prstGeom>
          <a:noFill/>
        </p:spPr>
        <p:txBody>
          <a:bodyPr wrap="square" rtlCol="0">
            <a:spAutoFit/>
          </a:bodyPr>
          <a:lstStyle/>
          <a:p>
            <a:r>
              <a:rPr lang="it-IT" sz="2400" b="1" dirty="0"/>
              <a:t>Example 3:</a:t>
            </a:r>
          </a:p>
          <a:p>
            <a:r>
              <a:rPr lang="it-IT" altLang="it-IT" sz="2400" dirty="0"/>
              <a:t>What will the regular expression </a:t>
            </a:r>
            <a:r>
              <a:rPr lang="pl-PL" altLang="it-IT" sz="2400" b="1" dirty="0">
                <a:solidFill>
                  <a:schemeClr val="accent1"/>
                </a:solidFill>
              </a:rPr>
              <a:t>^</a:t>
            </a:r>
            <a:r>
              <a:rPr lang="it-IT" altLang="it-IT" sz="2400" b="1" dirty="0">
                <a:solidFill>
                  <a:srgbClr val="006CAD"/>
                </a:solidFill>
                <a:latin typeface="Menlo"/>
              </a:rPr>
              <a:t>[Oo]rgani.e\w+$ </a:t>
            </a:r>
            <a:r>
              <a:rPr lang="it-IT" altLang="it-IT" sz="2400" dirty="0"/>
              <a:t>match?</a:t>
            </a:r>
          </a:p>
          <a:p>
            <a:r>
              <a:rPr lang="it-IT" altLang="it-IT" sz="2400" dirty="0"/>
              <a:t>And </a:t>
            </a:r>
            <a:r>
              <a:rPr lang="it-IT" altLang="it-IT" sz="2400" b="1" dirty="0">
                <a:solidFill>
                  <a:schemeClr val="accent1"/>
                </a:solidFill>
              </a:rPr>
              <a:t> </a:t>
            </a:r>
            <a:r>
              <a:rPr lang="pl-PL" altLang="it-IT" sz="2400" b="1" dirty="0">
                <a:solidFill>
                  <a:schemeClr val="accent1"/>
                </a:solidFill>
              </a:rPr>
              <a:t>^[Oo]rgani.e\w?\b</a:t>
            </a:r>
            <a:endParaRPr lang="it-IT" altLang="it-IT" sz="4000" b="1" dirty="0">
              <a:solidFill>
                <a:schemeClr val="accent1"/>
              </a:solidFill>
            </a:endParaRPr>
          </a:p>
          <a:p>
            <a:endParaRPr lang="it-IT" dirty="0"/>
          </a:p>
          <a:p>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2" y="3351720"/>
            <a:ext cx="8442433" cy="3416320"/>
          </a:xfrm>
          <a:prstGeom prst="rect">
            <a:avLst/>
          </a:prstGeom>
          <a:noFill/>
        </p:spPr>
        <p:txBody>
          <a:bodyPr wrap="square" rtlCol="0">
            <a:spAutoFit/>
          </a:bodyPr>
          <a:lstStyle/>
          <a:p>
            <a:pPr lvl="0" eaLnBrk="0" fontAlgn="base" hangingPunct="0">
              <a:spcBef>
                <a:spcPct val="0"/>
              </a:spcBef>
              <a:spcAft>
                <a:spcPct val="0"/>
              </a:spcAft>
            </a:pPr>
            <a:r>
              <a:rPr lang="it-IT" altLang="it-IT" sz="2400" dirty="0"/>
              <a:t>1) </a:t>
            </a:r>
            <a:r>
              <a:rPr lang="en-US" altLang="it-IT" sz="2400" dirty="0"/>
              <a:t>Any other string that ends a line, begins with a letter </a:t>
            </a:r>
            <a:r>
              <a:rPr lang="en-US" altLang="it-IT" sz="2400" b="1" dirty="0">
                <a:solidFill>
                  <a:schemeClr val="accent1"/>
                </a:solidFill>
              </a:rPr>
              <a:t>o</a:t>
            </a:r>
            <a:r>
              <a:rPr lang="en-US" altLang="it-IT" sz="2400" dirty="0"/>
              <a:t> in lower or capital case, proceeds with </a:t>
            </a:r>
            <a:r>
              <a:rPr lang="en-US" altLang="it-IT" sz="2400" b="1" dirty="0" err="1">
                <a:solidFill>
                  <a:schemeClr val="accent1"/>
                </a:solidFill>
              </a:rPr>
              <a:t>rgani</a:t>
            </a:r>
            <a:r>
              <a:rPr lang="en-US" altLang="it-IT" sz="2400" dirty="0"/>
              <a:t>, has any character in the 7th position, follows with letter </a:t>
            </a:r>
            <a:r>
              <a:rPr lang="en-US" altLang="it-IT" sz="2400" b="1" dirty="0">
                <a:solidFill>
                  <a:schemeClr val="accent1"/>
                </a:solidFill>
              </a:rPr>
              <a:t>e </a:t>
            </a:r>
            <a:r>
              <a:rPr lang="en-US" altLang="it-IT" sz="2400" dirty="0"/>
              <a:t>and at </a:t>
            </a:r>
          </a:p>
          <a:p>
            <a:pPr lvl="0" eaLnBrk="0" fontAlgn="base" hangingPunct="0">
              <a:spcBef>
                <a:spcPct val="0"/>
              </a:spcBef>
              <a:spcAft>
                <a:spcPct val="0"/>
              </a:spcAft>
            </a:pPr>
            <a:r>
              <a:rPr lang="en-US" altLang="it-IT" sz="2400" dirty="0"/>
              <a:t>least </a:t>
            </a:r>
            <a:r>
              <a:rPr lang="en-US" altLang="it-IT" sz="2400" b="1" dirty="0"/>
              <a:t>one or more characters from the range [A-Za-z0-9].</a:t>
            </a:r>
          </a:p>
          <a:p>
            <a:pPr lvl="0" eaLnBrk="0" fontAlgn="base" hangingPunct="0">
              <a:spcBef>
                <a:spcPct val="0"/>
              </a:spcBef>
              <a:spcAft>
                <a:spcPct val="0"/>
              </a:spcAft>
            </a:pPr>
            <a:endParaRPr lang="en-US" sz="2400" b="1" dirty="0"/>
          </a:p>
          <a:p>
            <a:pPr lvl="0" eaLnBrk="0" fontAlgn="base" hangingPunct="0">
              <a:spcBef>
                <a:spcPct val="0"/>
              </a:spcBef>
              <a:spcAft>
                <a:spcPct val="0"/>
              </a:spcAft>
            </a:pPr>
            <a:r>
              <a:rPr lang="en-US" sz="2400" dirty="0"/>
              <a:t>2)Any other string that starts a line, begins with a letter </a:t>
            </a:r>
            <a:r>
              <a:rPr lang="en-US" sz="2400" b="1" dirty="0">
                <a:solidFill>
                  <a:schemeClr val="accent1"/>
                </a:solidFill>
              </a:rPr>
              <a:t>o</a:t>
            </a:r>
            <a:r>
              <a:rPr lang="en-US" sz="2400" dirty="0"/>
              <a:t> in lower or capital case, proceeds with </a:t>
            </a:r>
            <a:r>
              <a:rPr lang="en-US" sz="2400" b="1" dirty="0" err="1">
                <a:solidFill>
                  <a:schemeClr val="accent1"/>
                </a:solidFill>
              </a:rPr>
              <a:t>rgani</a:t>
            </a:r>
            <a:r>
              <a:rPr lang="en-US" sz="2400" dirty="0"/>
              <a:t>, has any character in the 7th position, follows with </a:t>
            </a:r>
            <a:r>
              <a:rPr lang="en-US" sz="2400" dirty="0">
                <a:solidFill>
                  <a:schemeClr val="accent1"/>
                </a:solidFill>
              </a:rPr>
              <a:t>letter e</a:t>
            </a:r>
            <a:r>
              <a:rPr lang="en-US" sz="2400" dirty="0"/>
              <a:t>, and </a:t>
            </a:r>
            <a:r>
              <a:rPr lang="en-US" sz="2400" b="1" dirty="0"/>
              <a:t>ends with zero or one characters from the range </a:t>
            </a:r>
            <a:r>
              <a:rPr lang="en-US" sz="2400" dirty="0"/>
              <a:t>[</a:t>
            </a:r>
            <a:r>
              <a:rPr lang="en-US" sz="2400" b="1" dirty="0"/>
              <a:t>A-Za-z0-9</a:t>
            </a:r>
            <a:r>
              <a:rPr lang="en-US" sz="2400" dirty="0"/>
              <a:t>].</a:t>
            </a:r>
            <a:endParaRPr lang="it-IT" dirty="0"/>
          </a:p>
        </p:txBody>
      </p:sp>
      <p:sp>
        <p:nvSpPr>
          <p:cNvPr id="9" name="TextBox 8">
            <a:extLst>
              <a:ext uri="{FF2B5EF4-FFF2-40B4-BE49-F238E27FC236}">
                <a16:creationId xmlns:a16="http://schemas.microsoft.com/office/drawing/2014/main" id="{825142D2-A481-4D04-848A-6F94230906E3}"/>
              </a:ext>
            </a:extLst>
          </p:cNvPr>
          <p:cNvSpPr txBox="1"/>
          <p:nvPr/>
        </p:nvSpPr>
        <p:spPr>
          <a:xfrm>
            <a:off x="330905" y="2917688"/>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pic>
        <p:nvPicPr>
          <p:cNvPr id="13314" name="Picture 2" descr="Image result for regex meme&quot;">
            <a:extLst>
              <a:ext uri="{FF2B5EF4-FFF2-40B4-BE49-F238E27FC236}">
                <a16:creationId xmlns:a16="http://schemas.microsoft.com/office/drawing/2014/main" id="{8D14E250-98BE-4CDB-893C-574BF3477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561" y="4359964"/>
            <a:ext cx="3448707" cy="240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5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sp>
        <p:nvSpPr>
          <p:cNvPr id="3" name="TextBox 2">
            <a:extLst>
              <a:ext uri="{FF2B5EF4-FFF2-40B4-BE49-F238E27FC236}">
                <a16:creationId xmlns:a16="http://schemas.microsoft.com/office/drawing/2014/main" id="{3C9F0924-FF99-4BFF-A59A-823828D5B6AA}"/>
              </a:ext>
            </a:extLst>
          </p:cNvPr>
          <p:cNvSpPr txBox="1"/>
          <p:nvPr/>
        </p:nvSpPr>
        <p:spPr>
          <a:xfrm>
            <a:off x="184731" y="899996"/>
            <a:ext cx="6228522" cy="1477328"/>
          </a:xfrm>
          <a:prstGeom prst="rect">
            <a:avLst/>
          </a:prstGeom>
          <a:noFill/>
        </p:spPr>
        <p:txBody>
          <a:bodyPr wrap="square" rtlCol="0">
            <a:spAutoFit/>
          </a:bodyPr>
          <a:lstStyle/>
          <a:p>
            <a:r>
              <a:rPr lang="it-IT" sz="2400" b="1" dirty="0"/>
              <a:t>Example 4:</a:t>
            </a:r>
          </a:p>
          <a:p>
            <a:r>
              <a:rPr lang="it-IT" altLang="it-IT" sz="2400" dirty="0"/>
              <a:t>Let’s complicate things a little</a:t>
            </a:r>
          </a:p>
          <a:p>
            <a:r>
              <a:rPr lang="it-IT" sz="2400" b="1" dirty="0">
                <a:solidFill>
                  <a:schemeClr val="accent1"/>
                </a:solidFill>
              </a:rPr>
              <a:t>\b[Oo]rgani.e\b|\b[Oo]rgani.e\w{1}\b</a:t>
            </a:r>
            <a:r>
              <a:rPr lang="it-IT" sz="2400" b="1" dirty="0"/>
              <a:t>?</a:t>
            </a:r>
            <a:endParaRPr lang="it-IT" sz="2400" b="1" dirty="0">
              <a:solidFill>
                <a:schemeClr val="accent1"/>
              </a:solidFill>
            </a:endParaRPr>
          </a:p>
          <a:p>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0" y="2950024"/>
            <a:ext cx="12007268" cy="1569660"/>
          </a:xfrm>
          <a:prstGeom prst="rect">
            <a:avLst/>
          </a:prstGeom>
          <a:noFill/>
        </p:spPr>
        <p:txBody>
          <a:bodyPr wrap="square" rtlCol="0">
            <a:spAutoFit/>
          </a:bodyPr>
          <a:lstStyle/>
          <a:p>
            <a:pPr lvl="0" eaLnBrk="0" fontAlgn="base" hangingPunct="0">
              <a:spcBef>
                <a:spcPct val="0"/>
              </a:spcBef>
              <a:spcAft>
                <a:spcPct val="0"/>
              </a:spcAft>
            </a:pPr>
            <a:r>
              <a:rPr lang="en-US" altLang="it-IT" sz="2400" dirty="0"/>
              <a:t>Any other string that begins with a letter o in </a:t>
            </a:r>
            <a:r>
              <a:rPr lang="en-US" altLang="it-IT" sz="2400" b="1" dirty="0"/>
              <a:t>lower or capital case </a:t>
            </a:r>
            <a:r>
              <a:rPr lang="en-US" altLang="it-IT" sz="2400" dirty="0"/>
              <a:t>after </a:t>
            </a:r>
            <a:r>
              <a:rPr lang="en-US" altLang="it-IT" sz="2400" b="1" dirty="0"/>
              <a:t>a word boundary</a:t>
            </a:r>
            <a:r>
              <a:rPr lang="en-US" altLang="it-IT" sz="2400" dirty="0"/>
              <a:t>, proceeds with </a:t>
            </a:r>
            <a:r>
              <a:rPr lang="en-US" altLang="it-IT" sz="2400" b="1" dirty="0" err="1">
                <a:solidFill>
                  <a:schemeClr val="accent1"/>
                </a:solidFill>
              </a:rPr>
              <a:t>rgani</a:t>
            </a:r>
            <a:r>
              <a:rPr lang="en-US" altLang="it-IT" sz="2400" dirty="0"/>
              <a:t>,</a:t>
            </a:r>
          </a:p>
          <a:p>
            <a:pPr lvl="0" eaLnBrk="0" fontAlgn="base" hangingPunct="0">
              <a:spcBef>
                <a:spcPct val="0"/>
              </a:spcBef>
              <a:spcAft>
                <a:spcPct val="0"/>
              </a:spcAft>
            </a:pPr>
            <a:r>
              <a:rPr lang="en-US" altLang="it-IT" sz="2400" dirty="0"/>
              <a:t> has </a:t>
            </a:r>
            <a:r>
              <a:rPr lang="en-US" altLang="it-IT" sz="2400" b="1" dirty="0"/>
              <a:t>any character in the 7th position</a:t>
            </a:r>
            <a:r>
              <a:rPr lang="en-US" altLang="it-IT" sz="2400" dirty="0"/>
              <a:t>, and end with letter </a:t>
            </a:r>
            <a:r>
              <a:rPr lang="en-US" altLang="it-IT" sz="2400" b="1" dirty="0">
                <a:solidFill>
                  <a:schemeClr val="accent1"/>
                </a:solidFill>
              </a:rPr>
              <a:t>e</a:t>
            </a:r>
            <a:r>
              <a:rPr lang="en-US" altLang="it-IT" sz="2400" dirty="0"/>
              <a:t>,</a:t>
            </a:r>
          </a:p>
          <a:p>
            <a:pPr lvl="0" eaLnBrk="0" fontAlgn="base" hangingPunct="0">
              <a:spcBef>
                <a:spcPct val="0"/>
              </a:spcBef>
              <a:spcAft>
                <a:spcPct val="0"/>
              </a:spcAft>
            </a:pPr>
            <a:r>
              <a:rPr lang="en-US" altLang="it-IT" sz="2400" dirty="0"/>
              <a:t> OR </a:t>
            </a:r>
          </a:p>
        </p:txBody>
      </p:sp>
      <p:sp>
        <p:nvSpPr>
          <p:cNvPr id="9" name="TextBox 8">
            <a:extLst>
              <a:ext uri="{FF2B5EF4-FFF2-40B4-BE49-F238E27FC236}">
                <a16:creationId xmlns:a16="http://schemas.microsoft.com/office/drawing/2014/main" id="{825142D2-A481-4D04-848A-6F94230906E3}"/>
              </a:ext>
            </a:extLst>
          </p:cNvPr>
          <p:cNvSpPr txBox="1"/>
          <p:nvPr/>
        </p:nvSpPr>
        <p:spPr>
          <a:xfrm>
            <a:off x="184731" y="2493473"/>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pic>
        <p:nvPicPr>
          <p:cNvPr id="12291" name="Picture 3" descr="Image result for regex meme&quot;">
            <a:extLst>
              <a:ext uri="{FF2B5EF4-FFF2-40B4-BE49-F238E27FC236}">
                <a16:creationId xmlns:a16="http://schemas.microsoft.com/office/drawing/2014/main" id="{DDECB158-59A5-43A6-AE69-D8DBE7BFE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652" y="4080369"/>
            <a:ext cx="5168346" cy="2747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3A35257-3D49-44F8-87B1-ED33155EABFD}"/>
              </a:ext>
            </a:extLst>
          </p:cNvPr>
          <p:cNvSpPr/>
          <p:nvPr/>
        </p:nvSpPr>
        <p:spPr>
          <a:xfrm>
            <a:off x="217862" y="4495867"/>
            <a:ext cx="6772659" cy="2308324"/>
          </a:xfrm>
          <a:prstGeom prst="rect">
            <a:avLst/>
          </a:prstGeom>
        </p:spPr>
        <p:txBody>
          <a:bodyPr wrap="square">
            <a:spAutoFit/>
          </a:bodyPr>
          <a:lstStyle/>
          <a:p>
            <a:pPr lvl="0" eaLnBrk="0" fontAlgn="base" hangingPunct="0">
              <a:spcBef>
                <a:spcPct val="0"/>
              </a:spcBef>
              <a:spcAft>
                <a:spcPct val="0"/>
              </a:spcAft>
            </a:pPr>
            <a:r>
              <a:rPr lang="en-US" altLang="it-IT" sz="2400" dirty="0"/>
              <a:t>any other </a:t>
            </a:r>
            <a:r>
              <a:rPr lang="en-US" altLang="it-IT" sz="2400" b="1" dirty="0"/>
              <a:t>string that begins with a letter o in lower or capital case </a:t>
            </a:r>
            <a:r>
              <a:rPr lang="en-US" altLang="it-IT" sz="2400" dirty="0"/>
              <a:t>after a word boundary, proceeds with </a:t>
            </a:r>
            <a:r>
              <a:rPr lang="en-US" altLang="it-IT" sz="2400" b="1" dirty="0" err="1">
                <a:solidFill>
                  <a:schemeClr val="accent1"/>
                </a:solidFill>
              </a:rPr>
              <a:t>rgani</a:t>
            </a:r>
            <a:r>
              <a:rPr lang="en-US" altLang="it-IT" sz="2400" dirty="0"/>
              <a:t>, has any character in the 7th position, follows with letter </a:t>
            </a:r>
            <a:r>
              <a:rPr lang="en-US" altLang="it-IT" sz="2400" b="1" dirty="0">
                <a:solidFill>
                  <a:schemeClr val="accent1"/>
                </a:solidFill>
              </a:rPr>
              <a:t>e</a:t>
            </a:r>
            <a:r>
              <a:rPr lang="en-US" altLang="it-IT" sz="2400" dirty="0"/>
              <a:t>,</a:t>
            </a:r>
          </a:p>
          <a:p>
            <a:pPr lvl="0" eaLnBrk="0" fontAlgn="base" hangingPunct="0">
              <a:spcBef>
                <a:spcPct val="0"/>
              </a:spcBef>
              <a:spcAft>
                <a:spcPct val="0"/>
              </a:spcAft>
            </a:pPr>
            <a:r>
              <a:rPr lang="en-US" altLang="it-IT" sz="2400" dirty="0"/>
              <a:t> and </a:t>
            </a:r>
            <a:r>
              <a:rPr lang="en-US" altLang="it-IT" sz="2400" b="1" dirty="0"/>
              <a:t>ends with a single character from the range </a:t>
            </a:r>
            <a:r>
              <a:rPr lang="en-US" altLang="it-IT" sz="2400" dirty="0"/>
              <a:t>[</a:t>
            </a:r>
            <a:r>
              <a:rPr lang="en-US" altLang="it-IT" sz="2400" b="1" dirty="0">
                <a:solidFill>
                  <a:schemeClr val="accent1"/>
                </a:solidFill>
              </a:rPr>
              <a:t>A-Za-z0-9</a:t>
            </a:r>
            <a:r>
              <a:rPr lang="en-US" altLang="it-IT" sz="2400" dirty="0"/>
              <a:t>].</a:t>
            </a:r>
            <a:endParaRPr lang="it-IT" sz="2400" dirty="0"/>
          </a:p>
        </p:txBody>
      </p:sp>
    </p:spTree>
    <p:extLst>
      <p:ext uri="{BB962C8B-B14F-4D97-AF65-F5344CB8AC3E}">
        <p14:creationId xmlns:p14="http://schemas.microsoft.com/office/powerpoint/2010/main" val="150681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pic>
        <p:nvPicPr>
          <p:cNvPr id="6" name="Picture 8" descr="Related image">
            <a:extLst>
              <a:ext uri="{FF2B5EF4-FFF2-40B4-BE49-F238E27FC236}">
                <a16:creationId xmlns:a16="http://schemas.microsoft.com/office/drawing/2014/main" id="{18EA763F-CFB4-48E4-ACA0-61954F1403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31" y="701071"/>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9F0924-FF99-4BFF-A59A-823828D5B6AA}"/>
              </a:ext>
            </a:extLst>
          </p:cNvPr>
          <p:cNvSpPr txBox="1"/>
          <p:nvPr/>
        </p:nvSpPr>
        <p:spPr>
          <a:xfrm>
            <a:off x="3377152" y="1065410"/>
            <a:ext cx="6228522" cy="1938992"/>
          </a:xfrm>
          <a:prstGeom prst="rect">
            <a:avLst/>
          </a:prstGeom>
          <a:noFill/>
        </p:spPr>
        <p:txBody>
          <a:bodyPr wrap="square" rtlCol="0">
            <a:spAutoFit/>
          </a:bodyPr>
          <a:lstStyle/>
          <a:p>
            <a:r>
              <a:rPr lang="it-IT" sz="2400" b="1" dirty="0"/>
              <a:t>Exercise 1:</a:t>
            </a:r>
          </a:p>
          <a:p>
            <a:r>
              <a:rPr lang="en-US" altLang="it-IT" sz="2400" dirty="0"/>
              <a:t>What will the regular expression </a:t>
            </a:r>
            <a:r>
              <a:rPr lang="en-US" altLang="it-IT" sz="2400" b="1" dirty="0">
                <a:solidFill>
                  <a:schemeClr val="accent1"/>
                </a:solidFill>
              </a:rPr>
              <a:t>Fr[</a:t>
            </a:r>
            <a:r>
              <a:rPr lang="en-US" altLang="it-IT" sz="2400" b="1" dirty="0" err="1">
                <a:solidFill>
                  <a:schemeClr val="accent1"/>
                </a:solidFill>
              </a:rPr>
              <a:t>ea</a:t>
            </a:r>
            <a:r>
              <a:rPr lang="en-US" altLang="it-IT" sz="2400" b="1" dirty="0">
                <a:solidFill>
                  <a:schemeClr val="accent1"/>
                </a:solidFill>
              </a:rPr>
              <a:t>]</a:t>
            </a:r>
            <a:r>
              <a:rPr lang="en-US" altLang="it-IT" sz="2400" b="1" dirty="0" err="1">
                <a:solidFill>
                  <a:schemeClr val="accent1"/>
                </a:solidFill>
              </a:rPr>
              <a:t>nc</a:t>
            </a:r>
            <a:r>
              <a:rPr lang="en-US" altLang="it-IT" sz="2400" b="1" dirty="0">
                <a:solidFill>
                  <a:schemeClr val="accent1"/>
                </a:solidFill>
              </a:rPr>
              <a:t>[eh] </a:t>
            </a:r>
            <a:r>
              <a:rPr lang="en-US" altLang="it-IT" sz="2400" dirty="0"/>
              <a:t>match?</a:t>
            </a:r>
          </a:p>
          <a:p>
            <a:r>
              <a:rPr lang="en-US" sz="2400" dirty="0"/>
              <a:t>Do you think is a well-written expression?</a:t>
            </a:r>
          </a:p>
          <a:p>
            <a:r>
              <a:rPr lang="en-US" sz="2400" dirty="0"/>
              <a:t>And this one instead </a:t>
            </a:r>
            <a:r>
              <a:rPr lang="it-IT" sz="2400" b="1" dirty="0">
                <a:solidFill>
                  <a:schemeClr val="accent1"/>
                </a:solidFill>
              </a:rPr>
              <a:t>Fr[ea]nc[eh]$</a:t>
            </a:r>
            <a:r>
              <a:rPr lang="it-IT" sz="2400" dirty="0"/>
              <a:t>?</a:t>
            </a:r>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1" y="3659832"/>
            <a:ext cx="8442433" cy="3046988"/>
          </a:xfrm>
          <a:prstGeom prst="rect">
            <a:avLst/>
          </a:prstGeom>
          <a:noFill/>
        </p:spPr>
        <p:txBody>
          <a:bodyPr wrap="square" rtlCol="0">
            <a:spAutoFit/>
          </a:bodyPr>
          <a:lstStyle/>
          <a:p>
            <a:pPr lvl="0" eaLnBrk="0" fontAlgn="base" hangingPunct="0">
              <a:spcBef>
                <a:spcPct val="0"/>
              </a:spcBef>
              <a:spcAft>
                <a:spcPct val="0"/>
              </a:spcAft>
            </a:pPr>
            <a:r>
              <a:rPr lang="en-US" altLang="it-IT" sz="2400" dirty="0"/>
              <a:t>Note that the way this regular expression is constructed, it will </a:t>
            </a:r>
            <a:r>
              <a:rPr lang="en-US" altLang="it-IT" sz="2400" b="1" dirty="0"/>
              <a:t>match misspellings</a:t>
            </a:r>
            <a:r>
              <a:rPr lang="en-US" altLang="it-IT" sz="2400" dirty="0"/>
              <a:t> such as </a:t>
            </a:r>
            <a:r>
              <a:rPr lang="en-US" altLang="it-IT" sz="2400" b="1" dirty="0" err="1"/>
              <a:t>Franch</a:t>
            </a:r>
            <a:r>
              <a:rPr lang="en-US" altLang="it-IT" sz="2400" b="1" dirty="0"/>
              <a:t> and </a:t>
            </a:r>
            <a:r>
              <a:rPr lang="en-US" altLang="it-IT" sz="2400" b="1" dirty="0" err="1"/>
              <a:t>Frence</a:t>
            </a:r>
            <a:r>
              <a:rPr lang="en-US" altLang="it-IT" sz="2400" dirty="0"/>
              <a:t>. </a:t>
            </a:r>
            <a:r>
              <a:rPr lang="en-US" altLang="it-IT" sz="2400" b="1" dirty="0"/>
              <a:t>Lacking an “anchor” </a:t>
            </a:r>
            <a:r>
              <a:rPr lang="en-US" altLang="it-IT" sz="2400" dirty="0"/>
              <a:t>such as </a:t>
            </a:r>
            <a:r>
              <a:rPr lang="en-US" altLang="it-IT" sz="2400" b="1" dirty="0">
                <a:solidFill>
                  <a:schemeClr val="accent1"/>
                </a:solidFill>
              </a:rPr>
              <a:t>^</a:t>
            </a:r>
            <a:r>
              <a:rPr lang="en-US" altLang="it-IT" sz="2400" dirty="0"/>
              <a:t> or </a:t>
            </a:r>
            <a:r>
              <a:rPr lang="en-US" altLang="it-IT" sz="2400" b="1" dirty="0">
                <a:solidFill>
                  <a:schemeClr val="accent1"/>
                </a:solidFill>
              </a:rPr>
              <a:t>\b</a:t>
            </a:r>
            <a:r>
              <a:rPr lang="en-US" altLang="it-IT" sz="2400" dirty="0"/>
              <a:t>, this will also find strings where there are characters to </a:t>
            </a:r>
            <a:r>
              <a:rPr lang="en-US" altLang="it-IT" sz="2400" b="1" dirty="0"/>
              <a:t>either side of the regular expression</a:t>
            </a:r>
            <a:r>
              <a:rPr lang="en-US" altLang="it-IT" sz="2400" dirty="0"/>
              <a:t>, such as in </a:t>
            </a:r>
            <a:r>
              <a:rPr lang="en-US" altLang="it-IT" sz="2400" b="1" dirty="0"/>
              <a:t>French, France's, French-fried</a:t>
            </a:r>
            <a:r>
              <a:rPr lang="en-US" altLang="it-IT" sz="2400" dirty="0"/>
              <a:t>.</a:t>
            </a:r>
          </a:p>
          <a:p>
            <a:pPr lvl="0" eaLnBrk="0" fontAlgn="base" hangingPunct="0">
              <a:spcBef>
                <a:spcPct val="0"/>
              </a:spcBef>
              <a:spcAft>
                <a:spcPct val="0"/>
              </a:spcAft>
            </a:pPr>
            <a:r>
              <a:rPr lang="en-US" altLang="it-IT" sz="2400" dirty="0"/>
              <a:t>Match the pattern </a:t>
            </a:r>
            <a:r>
              <a:rPr lang="en-US" altLang="it-IT" sz="2400" b="1" dirty="0"/>
              <a:t>only when it appears at the end of a line</a:t>
            </a:r>
            <a:r>
              <a:rPr lang="en-US" altLang="it-IT" sz="2400" dirty="0"/>
              <a:t>. It will also find strings with </a:t>
            </a:r>
            <a:r>
              <a:rPr lang="en-US" altLang="it-IT" sz="2400" b="1" dirty="0"/>
              <a:t>other characters coming before </a:t>
            </a:r>
            <a:r>
              <a:rPr lang="en-US" altLang="it-IT" sz="2400" dirty="0"/>
              <a:t>the pattern, for example, in </a:t>
            </a:r>
            <a:r>
              <a:rPr lang="en-US" altLang="it-IT" sz="2400" b="1" dirty="0"/>
              <a:t>French or faux-French</a:t>
            </a:r>
            <a:r>
              <a:rPr lang="en-US" altLang="it-IT" sz="2400" dirty="0"/>
              <a:t>.</a:t>
            </a:r>
          </a:p>
        </p:txBody>
      </p:sp>
      <p:sp>
        <p:nvSpPr>
          <p:cNvPr id="9" name="TextBox 8">
            <a:extLst>
              <a:ext uri="{FF2B5EF4-FFF2-40B4-BE49-F238E27FC236}">
                <a16:creationId xmlns:a16="http://schemas.microsoft.com/office/drawing/2014/main" id="{825142D2-A481-4D04-848A-6F94230906E3}"/>
              </a:ext>
            </a:extLst>
          </p:cNvPr>
          <p:cNvSpPr txBox="1"/>
          <p:nvPr/>
        </p:nvSpPr>
        <p:spPr>
          <a:xfrm>
            <a:off x="184731" y="3198167"/>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
        <p:nvSpPr>
          <p:cNvPr id="4" name="TextBox 3">
            <a:extLst>
              <a:ext uri="{FF2B5EF4-FFF2-40B4-BE49-F238E27FC236}">
                <a16:creationId xmlns:a16="http://schemas.microsoft.com/office/drawing/2014/main" id="{049AB49C-04A5-4395-9EBB-6C06CADEA731}"/>
              </a:ext>
            </a:extLst>
          </p:cNvPr>
          <p:cNvSpPr txBox="1"/>
          <p:nvPr/>
        </p:nvSpPr>
        <p:spPr>
          <a:xfrm>
            <a:off x="3377152" y="579869"/>
            <a:ext cx="4150083" cy="461665"/>
          </a:xfrm>
          <a:prstGeom prst="rect">
            <a:avLst/>
          </a:prstGeom>
          <a:noFill/>
        </p:spPr>
        <p:txBody>
          <a:bodyPr wrap="square" rtlCol="0">
            <a:spAutoFit/>
          </a:bodyPr>
          <a:lstStyle/>
          <a:p>
            <a:r>
              <a:rPr lang="it-IT" sz="2400" dirty="0"/>
              <a:t>Now it is your turn!!</a:t>
            </a:r>
          </a:p>
        </p:txBody>
      </p:sp>
      <p:pic>
        <p:nvPicPr>
          <p:cNvPr id="16388" name="Picture 4" descr="Image result for regex meme&quot;">
            <a:extLst>
              <a:ext uri="{FF2B5EF4-FFF2-40B4-BE49-F238E27FC236}">
                <a16:creationId xmlns:a16="http://schemas.microsoft.com/office/drawing/2014/main" id="{A73BADC2-6F06-497D-8504-9DDB7EE42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7194" y="3429000"/>
            <a:ext cx="2900074" cy="328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2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452277" y="2505670"/>
            <a:ext cx="2554991" cy="923330"/>
          </a:xfrm>
          <a:prstGeom prst="rect">
            <a:avLst/>
          </a:prstGeom>
        </p:spPr>
        <p:txBody>
          <a:bodyPr wrap="square">
            <a:spAutoFit/>
          </a:bodyPr>
          <a:lstStyle/>
          <a:p>
            <a:r>
              <a:rPr lang="it-IT" dirty="0">
                <a:hlinkClick r:id="rId2"/>
              </a:rPr>
              <a:t>https://www.browserling.com/tools/text-from-regex</a:t>
            </a:r>
            <a:endParaRPr lang="it-IT" dirty="0"/>
          </a:p>
        </p:txBody>
      </p:sp>
      <p:pic>
        <p:nvPicPr>
          <p:cNvPr id="6" name="Picture 8" descr="Related image">
            <a:extLst>
              <a:ext uri="{FF2B5EF4-FFF2-40B4-BE49-F238E27FC236}">
                <a16:creationId xmlns:a16="http://schemas.microsoft.com/office/drawing/2014/main" id="{18EA763F-CFB4-48E4-ACA0-61954F1403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31" y="701071"/>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9F0924-FF99-4BFF-A59A-823828D5B6AA}"/>
              </a:ext>
            </a:extLst>
          </p:cNvPr>
          <p:cNvSpPr txBox="1"/>
          <p:nvPr/>
        </p:nvSpPr>
        <p:spPr>
          <a:xfrm>
            <a:off x="3377152" y="908883"/>
            <a:ext cx="6098152" cy="1200329"/>
          </a:xfrm>
          <a:prstGeom prst="rect">
            <a:avLst/>
          </a:prstGeom>
          <a:noFill/>
        </p:spPr>
        <p:txBody>
          <a:bodyPr wrap="square" rtlCol="0">
            <a:spAutoFit/>
          </a:bodyPr>
          <a:lstStyle/>
          <a:p>
            <a:r>
              <a:rPr lang="it-IT" sz="2400" b="1" dirty="0"/>
              <a:t>Exercise 2:</a:t>
            </a:r>
          </a:p>
          <a:p>
            <a:r>
              <a:rPr lang="en-US" altLang="it-IT" sz="2400" dirty="0"/>
              <a:t>How do you match the whole words </a:t>
            </a:r>
            <a:r>
              <a:rPr lang="en-US" altLang="it-IT" sz="2400" b="1" dirty="0" err="1">
                <a:solidFill>
                  <a:schemeClr val="accent1"/>
                </a:solidFill>
              </a:rPr>
              <a:t>colour</a:t>
            </a:r>
            <a:r>
              <a:rPr lang="en-US" altLang="it-IT" sz="2400" dirty="0"/>
              <a:t> and </a:t>
            </a:r>
            <a:r>
              <a:rPr lang="en-US" altLang="it-IT" sz="2400" b="1" dirty="0">
                <a:solidFill>
                  <a:schemeClr val="accent1"/>
                </a:solidFill>
              </a:rPr>
              <a:t>color</a:t>
            </a:r>
            <a:r>
              <a:rPr lang="en-US" altLang="it-IT" sz="2400" dirty="0"/>
              <a:t> (case insensitive)?</a:t>
            </a:r>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2" y="3351720"/>
            <a:ext cx="8442433" cy="2677656"/>
          </a:xfrm>
          <a:prstGeom prst="rect">
            <a:avLst/>
          </a:prstGeom>
          <a:noFill/>
        </p:spPr>
        <p:txBody>
          <a:bodyPr wrap="square" rtlCol="0">
            <a:spAutoFit/>
          </a:bodyPr>
          <a:lstStyle/>
          <a:p>
            <a:pPr lvl="0" eaLnBrk="0" fontAlgn="base" hangingPunct="0">
              <a:spcBef>
                <a:spcPct val="0"/>
              </a:spcBef>
              <a:spcAft>
                <a:spcPct val="0"/>
              </a:spcAft>
            </a:pPr>
            <a:r>
              <a:rPr lang="pt-BR" altLang="it-IT" sz="2400" b="1" dirty="0">
                <a:solidFill>
                  <a:schemeClr val="accent1"/>
                </a:solidFill>
              </a:rPr>
              <a:t>\b[Cc]olou?r\b|\bCOLOU?R\b</a:t>
            </a:r>
          </a:p>
          <a:p>
            <a:pPr lvl="0" eaLnBrk="0" fontAlgn="base" hangingPunct="0">
              <a:spcBef>
                <a:spcPct val="0"/>
              </a:spcBef>
              <a:spcAft>
                <a:spcPct val="0"/>
              </a:spcAft>
            </a:pPr>
            <a:endParaRPr lang="pt-BR" altLang="it-IT" sz="2400" dirty="0"/>
          </a:p>
          <a:p>
            <a:pPr lvl="0" eaLnBrk="0" fontAlgn="base" hangingPunct="0">
              <a:spcBef>
                <a:spcPct val="0"/>
              </a:spcBef>
              <a:spcAft>
                <a:spcPct val="0"/>
              </a:spcAft>
            </a:pPr>
            <a:r>
              <a:rPr lang="en-US" sz="2000" dirty="0"/>
              <a:t>you should only come across the case insensitive variations </a:t>
            </a:r>
            <a:r>
              <a:rPr lang="en-US" sz="2000" b="1" dirty="0" err="1"/>
              <a:t>colour</a:t>
            </a:r>
            <a:r>
              <a:rPr lang="en-US" sz="2000" b="1" dirty="0"/>
              <a:t>, color, </a:t>
            </a:r>
            <a:r>
              <a:rPr lang="en-US" sz="2000" b="1" dirty="0" err="1"/>
              <a:t>Colour</a:t>
            </a:r>
            <a:r>
              <a:rPr lang="en-US" sz="2000" b="1" dirty="0"/>
              <a:t>, Color, COLOUR, and COLOR </a:t>
            </a:r>
            <a:r>
              <a:rPr lang="en-US" sz="2000" dirty="0"/>
              <a:t>(rather than, say, </a:t>
            </a:r>
            <a:r>
              <a:rPr lang="en-US" sz="2000" b="1" dirty="0" err="1"/>
              <a:t>coLour</a:t>
            </a:r>
            <a:r>
              <a:rPr lang="en-US" sz="2000" dirty="0"/>
              <a:t>). So based on what we know, the logical regular expression is </a:t>
            </a:r>
            <a:r>
              <a:rPr lang="en-US" sz="2000" b="1" dirty="0"/>
              <a:t>\b[Cc]</a:t>
            </a:r>
            <a:r>
              <a:rPr lang="en-US" sz="2000" b="1" dirty="0" err="1"/>
              <a:t>olou?r</a:t>
            </a:r>
            <a:r>
              <a:rPr lang="en-US" sz="2000" b="1" dirty="0"/>
              <a:t>\b|\</a:t>
            </a:r>
            <a:r>
              <a:rPr lang="en-US" sz="2000" b="1" dirty="0" err="1"/>
              <a:t>bCOLOU?R</a:t>
            </a:r>
            <a:r>
              <a:rPr lang="en-US" sz="2000" b="1" dirty="0"/>
              <a:t>\b</a:t>
            </a:r>
            <a:r>
              <a:rPr lang="en-US" sz="2000" dirty="0"/>
              <a:t>. An alternative more elegant option we’ve not discussed is to take advantage of the / delimiters and add an ‘ignore case’ flag: </a:t>
            </a:r>
            <a:r>
              <a:rPr lang="en-US" sz="2000" b="1" dirty="0"/>
              <a:t>so /</a:t>
            </a:r>
            <a:r>
              <a:rPr lang="en-US" sz="2000" b="1" dirty="0" err="1"/>
              <a:t>colou?r</a:t>
            </a:r>
            <a:r>
              <a:rPr lang="en-US" sz="2000" b="1" dirty="0"/>
              <a:t>/</a:t>
            </a:r>
            <a:r>
              <a:rPr lang="en-US" sz="2000" b="1" dirty="0" err="1"/>
              <a:t>i</a:t>
            </a:r>
            <a:r>
              <a:rPr lang="en-US" sz="2000" b="1" dirty="0"/>
              <a:t> will match all case insensitive variants of </a:t>
            </a:r>
            <a:r>
              <a:rPr lang="en-US" sz="2000" b="1" dirty="0" err="1"/>
              <a:t>colour</a:t>
            </a:r>
            <a:r>
              <a:rPr lang="en-US" sz="2000" b="1" dirty="0"/>
              <a:t> and color.</a:t>
            </a:r>
            <a:endParaRPr lang="it-IT" sz="2000" b="1" dirty="0"/>
          </a:p>
        </p:txBody>
      </p:sp>
      <p:sp>
        <p:nvSpPr>
          <p:cNvPr id="9" name="TextBox 8">
            <a:extLst>
              <a:ext uri="{FF2B5EF4-FFF2-40B4-BE49-F238E27FC236}">
                <a16:creationId xmlns:a16="http://schemas.microsoft.com/office/drawing/2014/main" id="{825142D2-A481-4D04-848A-6F94230906E3}"/>
              </a:ext>
            </a:extLst>
          </p:cNvPr>
          <p:cNvSpPr txBox="1"/>
          <p:nvPr/>
        </p:nvSpPr>
        <p:spPr>
          <a:xfrm>
            <a:off x="330905" y="2917688"/>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pic>
        <p:nvPicPr>
          <p:cNvPr id="15362" name="Picture 2" descr="Image result for regex meme&quot;">
            <a:extLst>
              <a:ext uri="{FF2B5EF4-FFF2-40B4-BE49-F238E27FC236}">
                <a16:creationId xmlns:a16="http://schemas.microsoft.com/office/drawing/2014/main" id="{B76E74BC-2503-461D-9329-2301F9F00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611" y="3609354"/>
            <a:ext cx="3190875"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8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pic>
        <p:nvPicPr>
          <p:cNvPr id="6" name="Picture 8" descr="Related image">
            <a:extLst>
              <a:ext uri="{FF2B5EF4-FFF2-40B4-BE49-F238E27FC236}">
                <a16:creationId xmlns:a16="http://schemas.microsoft.com/office/drawing/2014/main" id="{18EA763F-CFB4-48E4-ACA0-61954F1403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31" y="701071"/>
            <a:ext cx="2900074" cy="22166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egex meme&quot;">
            <a:extLst>
              <a:ext uri="{FF2B5EF4-FFF2-40B4-BE49-F238E27FC236}">
                <a16:creationId xmlns:a16="http://schemas.microsoft.com/office/drawing/2014/main" id="{D357F8ED-2EDC-40DE-8EC3-217279A6E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165" y="3263373"/>
            <a:ext cx="3564833" cy="35648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9F0924-FF99-4BFF-A59A-823828D5B6AA}"/>
              </a:ext>
            </a:extLst>
          </p:cNvPr>
          <p:cNvSpPr txBox="1"/>
          <p:nvPr/>
        </p:nvSpPr>
        <p:spPr>
          <a:xfrm>
            <a:off x="3377152" y="908883"/>
            <a:ext cx="5730045" cy="1938992"/>
          </a:xfrm>
          <a:prstGeom prst="rect">
            <a:avLst/>
          </a:prstGeom>
          <a:noFill/>
        </p:spPr>
        <p:txBody>
          <a:bodyPr wrap="square" rtlCol="0">
            <a:spAutoFit/>
          </a:bodyPr>
          <a:lstStyle/>
          <a:p>
            <a:r>
              <a:rPr lang="it-IT" sz="2400" b="1" dirty="0"/>
              <a:t>Exercise 3:</a:t>
            </a:r>
          </a:p>
          <a:p>
            <a:r>
              <a:rPr lang="en-US" altLang="it-IT" sz="2400" dirty="0"/>
              <a:t>How would you find the </a:t>
            </a:r>
            <a:r>
              <a:rPr lang="en-US" altLang="it-IT" sz="2400" b="1" dirty="0"/>
              <a:t>whole word </a:t>
            </a:r>
            <a:r>
              <a:rPr lang="en-US" altLang="it-IT" sz="2400" b="1" dirty="0">
                <a:solidFill>
                  <a:schemeClr val="accent1"/>
                </a:solidFill>
              </a:rPr>
              <a:t>headrest</a:t>
            </a:r>
            <a:r>
              <a:rPr lang="en-US" altLang="it-IT" sz="2400" dirty="0"/>
              <a:t> and or </a:t>
            </a:r>
            <a:r>
              <a:rPr lang="en-US" altLang="it-IT" sz="2400" b="1" dirty="0">
                <a:solidFill>
                  <a:schemeClr val="accent1"/>
                </a:solidFill>
              </a:rPr>
              <a:t>head rest </a:t>
            </a:r>
            <a:r>
              <a:rPr lang="en-US" altLang="it-IT" sz="2400" dirty="0"/>
              <a:t>but </a:t>
            </a:r>
            <a:r>
              <a:rPr lang="en-US" altLang="it-IT" sz="2400" b="1" dirty="0"/>
              <a:t>not</a:t>
            </a:r>
            <a:r>
              <a:rPr lang="en-US" altLang="it-IT" sz="2400" dirty="0"/>
              <a:t> </a:t>
            </a:r>
            <a:r>
              <a:rPr lang="en-US" altLang="it-IT" sz="2400" b="1" dirty="0">
                <a:solidFill>
                  <a:schemeClr val="accent1"/>
                </a:solidFill>
              </a:rPr>
              <a:t>head  rest </a:t>
            </a:r>
            <a:r>
              <a:rPr lang="en-US" altLang="it-IT" sz="2400" dirty="0"/>
              <a:t>(that is, with </a:t>
            </a:r>
            <a:r>
              <a:rPr lang="en-US" altLang="it-IT" sz="2400" b="1" dirty="0"/>
              <a:t>two spaces between head and rest</a:t>
            </a:r>
            <a:r>
              <a:rPr lang="en-US" altLang="it-IT" sz="2400" dirty="0"/>
              <a:t>?</a:t>
            </a:r>
            <a:endParaRPr lang="it-IT"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2" y="3351720"/>
            <a:ext cx="8442433" cy="2369880"/>
          </a:xfrm>
          <a:prstGeom prst="rect">
            <a:avLst/>
          </a:prstGeom>
          <a:noFill/>
        </p:spPr>
        <p:txBody>
          <a:bodyPr wrap="square" rtlCol="0">
            <a:spAutoFit/>
          </a:bodyPr>
          <a:lstStyle/>
          <a:p>
            <a:pPr lvl="0" eaLnBrk="0" fontAlgn="base" hangingPunct="0">
              <a:spcBef>
                <a:spcPct val="0"/>
              </a:spcBef>
              <a:spcAft>
                <a:spcPct val="0"/>
              </a:spcAft>
            </a:pPr>
            <a:r>
              <a:rPr lang="en-US" altLang="it-IT" sz="2800" b="1" dirty="0">
                <a:solidFill>
                  <a:schemeClr val="accent1"/>
                </a:solidFill>
              </a:rPr>
              <a:t>\</a:t>
            </a:r>
            <a:r>
              <a:rPr lang="en-US" altLang="it-IT" sz="2800" b="1" dirty="0" err="1">
                <a:solidFill>
                  <a:schemeClr val="accent1"/>
                </a:solidFill>
              </a:rPr>
              <a:t>bhead</a:t>
            </a:r>
            <a:r>
              <a:rPr lang="en-US" altLang="it-IT" sz="2800" b="1" dirty="0">
                <a:solidFill>
                  <a:schemeClr val="accent1"/>
                </a:solidFill>
              </a:rPr>
              <a:t> ?rest\b</a:t>
            </a:r>
          </a:p>
          <a:p>
            <a:pPr lvl="0" eaLnBrk="0" fontAlgn="base" hangingPunct="0">
              <a:spcBef>
                <a:spcPct val="0"/>
              </a:spcBef>
              <a:spcAft>
                <a:spcPct val="0"/>
              </a:spcAft>
            </a:pPr>
            <a:endParaRPr lang="en-US" altLang="it-IT" sz="2400" dirty="0"/>
          </a:p>
          <a:p>
            <a:pPr lvl="0" eaLnBrk="0" fontAlgn="base" hangingPunct="0">
              <a:spcBef>
                <a:spcPct val="0"/>
              </a:spcBef>
              <a:spcAft>
                <a:spcPct val="0"/>
              </a:spcAft>
            </a:pPr>
            <a:r>
              <a:rPr lang="en-US" altLang="it-IT" sz="2400" dirty="0"/>
              <a:t>Note that although </a:t>
            </a:r>
            <a:r>
              <a:rPr lang="en-US" altLang="it-IT" sz="2400" b="1" dirty="0"/>
              <a:t>\</a:t>
            </a:r>
            <a:r>
              <a:rPr lang="en-US" altLang="it-IT" sz="2400" b="1" dirty="0" err="1"/>
              <a:t>bhead</a:t>
            </a:r>
            <a:r>
              <a:rPr lang="en-US" altLang="it-IT" sz="2400" b="1" dirty="0"/>
              <a:t>\</a:t>
            </a:r>
            <a:r>
              <a:rPr lang="en-US" altLang="it-IT" sz="2400" b="1" dirty="0" err="1"/>
              <a:t>s?rest</a:t>
            </a:r>
            <a:r>
              <a:rPr lang="en-US" altLang="it-IT" sz="2400" b="1" dirty="0"/>
              <a:t>\b </a:t>
            </a:r>
            <a:r>
              <a:rPr lang="en-US" altLang="it-IT" sz="2400" dirty="0"/>
              <a:t>does work, it </a:t>
            </a:r>
            <a:r>
              <a:rPr lang="en-US" altLang="it-IT" sz="2400" b="1" dirty="0"/>
              <a:t>will also match zero or one tabs </a:t>
            </a:r>
            <a:r>
              <a:rPr lang="en-US" altLang="it-IT" sz="2400" dirty="0"/>
              <a:t>or newline characters between head and rest. So again, although in most real world cases it will be fine, it isn’t strictly correct.</a:t>
            </a:r>
            <a:endParaRPr lang="it-IT" dirty="0"/>
          </a:p>
        </p:txBody>
      </p:sp>
      <p:sp>
        <p:nvSpPr>
          <p:cNvPr id="9" name="TextBox 8">
            <a:extLst>
              <a:ext uri="{FF2B5EF4-FFF2-40B4-BE49-F238E27FC236}">
                <a16:creationId xmlns:a16="http://schemas.microsoft.com/office/drawing/2014/main" id="{825142D2-A481-4D04-848A-6F94230906E3}"/>
              </a:ext>
            </a:extLst>
          </p:cNvPr>
          <p:cNvSpPr txBox="1"/>
          <p:nvPr/>
        </p:nvSpPr>
        <p:spPr>
          <a:xfrm>
            <a:off x="184731" y="2917688"/>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Tree>
    <p:extLst>
      <p:ext uri="{BB962C8B-B14F-4D97-AF65-F5344CB8AC3E}">
        <p14:creationId xmlns:p14="http://schemas.microsoft.com/office/powerpoint/2010/main" val="388355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CC807-98A7-4855-8AEC-09728E8E461A}"/>
              </a:ext>
            </a:extLst>
          </p:cNvPr>
          <p:cNvSpPr/>
          <p:nvPr/>
        </p:nvSpPr>
        <p:spPr>
          <a:xfrm flipH="1">
            <a:off x="9345461" y="1176995"/>
            <a:ext cx="2554991" cy="923330"/>
          </a:xfrm>
          <a:prstGeom prst="rect">
            <a:avLst/>
          </a:prstGeom>
        </p:spPr>
        <p:txBody>
          <a:bodyPr wrap="square">
            <a:spAutoFit/>
          </a:bodyPr>
          <a:lstStyle/>
          <a:p>
            <a:r>
              <a:rPr lang="it-IT" dirty="0">
                <a:hlinkClick r:id="rId2"/>
              </a:rPr>
              <a:t>https://www.browserling.com/tools/text-from-regex</a:t>
            </a:r>
            <a:endParaRPr lang="it-IT" dirty="0"/>
          </a:p>
        </p:txBody>
      </p:sp>
      <p:pic>
        <p:nvPicPr>
          <p:cNvPr id="6" name="Picture 8" descr="Related image">
            <a:extLst>
              <a:ext uri="{FF2B5EF4-FFF2-40B4-BE49-F238E27FC236}">
                <a16:creationId xmlns:a16="http://schemas.microsoft.com/office/drawing/2014/main" id="{18EA763F-CFB4-48E4-ACA0-61954F1403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31" y="701071"/>
            <a:ext cx="2900074" cy="22166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egex meme&quot;">
            <a:extLst>
              <a:ext uri="{FF2B5EF4-FFF2-40B4-BE49-F238E27FC236}">
                <a16:creationId xmlns:a16="http://schemas.microsoft.com/office/drawing/2014/main" id="{D357F8ED-2EDC-40DE-8EC3-217279A6E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165" y="3263373"/>
            <a:ext cx="3564833" cy="35648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9F0924-FF99-4BFF-A59A-823828D5B6AA}"/>
              </a:ext>
            </a:extLst>
          </p:cNvPr>
          <p:cNvSpPr txBox="1"/>
          <p:nvPr/>
        </p:nvSpPr>
        <p:spPr>
          <a:xfrm>
            <a:off x="3377152" y="908883"/>
            <a:ext cx="5730045" cy="1938992"/>
          </a:xfrm>
          <a:prstGeom prst="rect">
            <a:avLst/>
          </a:prstGeom>
          <a:noFill/>
        </p:spPr>
        <p:txBody>
          <a:bodyPr wrap="square" rtlCol="0">
            <a:spAutoFit/>
          </a:bodyPr>
          <a:lstStyle/>
          <a:p>
            <a:r>
              <a:rPr lang="it-IT" sz="2400" b="1" dirty="0"/>
              <a:t>Exercise 4:</a:t>
            </a:r>
            <a:endParaRPr lang="en-US" altLang="it-IT" sz="2400" dirty="0"/>
          </a:p>
          <a:p>
            <a:r>
              <a:rPr lang="en-US" altLang="it-IT" sz="2400" dirty="0"/>
              <a:t>How would you match publication formats such as </a:t>
            </a:r>
            <a:r>
              <a:rPr lang="en-US" altLang="it-IT" sz="2400" b="1" dirty="0"/>
              <a:t>British Library : London</a:t>
            </a:r>
            <a:r>
              <a:rPr lang="en-US" altLang="it-IT" sz="2400" dirty="0"/>
              <a:t>, </a:t>
            </a:r>
            <a:r>
              <a:rPr lang="en-US" altLang="it-IT" sz="2400" b="1" dirty="0"/>
              <a:t>2015</a:t>
            </a:r>
            <a:r>
              <a:rPr lang="en-US" altLang="it-IT" sz="2400" dirty="0"/>
              <a:t> and </a:t>
            </a:r>
            <a:r>
              <a:rPr lang="en-US" altLang="it-IT" sz="2400" b="1" dirty="0"/>
              <a:t>Manchester University Press: Manchester, 1999?</a:t>
            </a:r>
            <a:endParaRPr lang="it-IT" b="1" dirty="0"/>
          </a:p>
        </p:txBody>
      </p:sp>
      <p:sp>
        <p:nvSpPr>
          <p:cNvPr id="8" name="TextBox 7">
            <a:extLst>
              <a:ext uri="{FF2B5EF4-FFF2-40B4-BE49-F238E27FC236}">
                <a16:creationId xmlns:a16="http://schemas.microsoft.com/office/drawing/2014/main" id="{B5EE2D7F-F540-44F7-99FF-2828EF08D46D}"/>
              </a:ext>
            </a:extLst>
          </p:cNvPr>
          <p:cNvSpPr txBox="1"/>
          <p:nvPr/>
        </p:nvSpPr>
        <p:spPr>
          <a:xfrm>
            <a:off x="184733" y="3351720"/>
            <a:ext cx="8018364" cy="2431435"/>
          </a:xfrm>
          <a:prstGeom prst="rect">
            <a:avLst/>
          </a:prstGeom>
          <a:noFill/>
        </p:spPr>
        <p:txBody>
          <a:bodyPr wrap="square" rtlCol="0">
            <a:spAutoFit/>
          </a:bodyPr>
          <a:lstStyle/>
          <a:p>
            <a:r>
              <a:rPr lang="en-US" altLang="it-IT" sz="2800" b="1" dirty="0">
                <a:solidFill>
                  <a:schemeClr val="accent1"/>
                </a:solidFill>
              </a:rPr>
              <a:t>.* ?: .*, \d{4}</a:t>
            </a:r>
          </a:p>
          <a:p>
            <a:endParaRPr lang="en-US" altLang="it-IT" sz="2800" b="1" dirty="0"/>
          </a:p>
          <a:p>
            <a:r>
              <a:rPr lang="en-US" altLang="it-IT" sz="2400" b="1" dirty="0"/>
              <a:t>Without word boundaries </a:t>
            </a:r>
            <a:r>
              <a:rPr lang="en-US" altLang="it-IT" sz="2400" dirty="0"/>
              <a:t>you will find that this matches any text you put before British or Manchester. Nevertheless, the regular expression does a good job on the first look up and may be need to be refined on a second, depending on your data.</a:t>
            </a:r>
            <a:endParaRPr lang="it-IT" sz="2400" dirty="0"/>
          </a:p>
        </p:txBody>
      </p:sp>
      <p:sp>
        <p:nvSpPr>
          <p:cNvPr id="9" name="TextBox 8">
            <a:extLst>
              <a:ext uri="{FF2B5EF4-FFF2-40B4-BE49-F238E27FC236}">
                <a16:creationId xmlns:a16="http://schemas.microsoft.com/office/drawing/2014/main" id="{825142D2-A481-4D04-848A-6F94230906E3}"/>
              </a:ext>
            </a:extLst>
          </p:cNvPr>
          <p:cNvSpPr txBox="1"/>
          <p:nvPr/>
        </p:nvSpPr>
        <p:spPr>
          <a:xfrm>
            <a:off x="184731" y="2917688"/>
            <a:ext cx="2900074" cy="461665"/>
          </a:xfrm>
          <a:prstGeom prst="rect">
            <a:avLst/>
          </a:prstGeom>
          <a:noFill/>
        </p:spPr>
        <p:txBody>
          <a:bodyPr wrap="square" rtlCol="0">
            <a:spAutoFit/>
          </a:bodyPr>
          <a:lstStyle/>
          <a:p>
            <a:r>
              <a:rPr lang="it-IT" sz="2400" b="1" dirty="0"/>
              <a:t>Solution</a:t>
            </a:r>
          </a:p>
        </p:txBody>
      </p:sp>
      <p:sp>
        <p:nvSpPr>
          <p:cNvPr id="10" name="Rectangle 2">
            <a:extLst>
              <a:ext uri="{FF2B5EF4-FFF2-40B4-BE49-F238E27FC236}">
                <a16:creationId xmlns:a16="http://schemas.microsoft.com/office/drawing/2014/main" id="{55E11F13-3043-45E2-9CFF-00289B4CF2FE}"/>
              </a:ext>
            </a:extLst>
          </p:cNvPr>
          <p:cNvSpPr>
            <a:spLocks noChangeArrowheads="1"/>
          </p:cNvSpPr>
          <p:nvPr/>
        </p:nvSpPr>
        <p:spPr bwMode="auto">
          <a:xfrm>
            <a:off x="0" y="-184666"/>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F5DBDDE5-57EF-40F5-9D79-BD08840F0704}"/>
              </a:ext>
            </a:extLst>
          </p:cNvPr>
          <p:cNvSpPr txBox="1"/>
          <p:nvPr/>
        </p:nvSpPr>
        <p:spPr>
          <a:xfrm>
            <a:off x="-1" y="29794"/>
            <a:ext cx="12191999" cy="523220"/>
          </a:xfrm>
          <a:prstGeom prst="rect">
            <a:avLst/>
          </a:prstGeom>
          <a:solidFill>
            <a:schemeClr val="accent4">
              <a:lumMod val="60000"/>
              <a:lumOff val="40000"/>
            </a:schemeClr>
          </a:solidFill>
        </p:spPr>
        <p:txBody>
          <a:bodyPr wrap="square" rtlCol="0">
            <a:spAutoFit/>
          </a:bodyPr>
          <a:lstStyle/>
          <a:p>
            <a:pPr algn="r"/>
            <a:r>
              <a:rPr lang="en-GB" sz="2800" dirty="0"/>
              <a:t>3. Regular Expressions</a:t>
            </a:r>
          </a:p>
        </p:txBody>
      </p:sp>
    </p:spTree>
    <p:extLst>
      <p:ext uri="{BB962C8B-B14F-4D97-AF65-F5344CB8AC3E}">
        <p14:creationId xmlns:p14="http://schemas.microsoft.com/office/powerpoint/2010/main" val="363635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7882-A420-48BC-B93F-D68A82E55513}"/>
              </a:ext>
            </a:extLst>
          </p:cNvPr>
          <p:cNvSpPr>
            <a:spLocks noGrp="1"/>
          </p:cNvSpPr>
          <p:nvPr>
            <p:ph type="title"/>
          </p:nvPr>
        </p:nvSpPr>
        <p:spPr>
          <a:xfrm>
            <a:off x="403529" y="365125"/>
            <a:ext cx="6328576" cy="1951349"/>
          </a:xfrm>
        </p:spPr>
        <p:txBody>
          <a:bodyPr vert="horz" lIns="91440" tIns="45720" rIns="91440" bIns="45720" rtlCol="0" anchor="ctr">
            <a:normAutofit/>
          </a:bodyPr>
          <a:lstStyle/>
          <a:p>
            <a:r>
              <a:rPr lang="en-US" sz="5400" dirty="0"/>
              <a:t>Edinburgh Carpentries</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A1FAFDC-7F6B-480D-AF4F-ACD6D128ADDC}"/>
              </a:ext>
            </a:extLst>
          </p:cNvPr>
          <p:cNvSpPr/>
          <p:nvPr/>
        </p:nvSpPr>
        <p:spPr>
          <a:xfrm>
            <a:off x="172278" y="2575033"/>
            <a:ext cx="8189844" cy="4282951"/>
          </a:xfrm>
          <a:prstGeom prst="rect">
            <a:avLst/>
          </a:prstGeom>
        </p:spPr>
        <p:txBody>
          <a:bodyPr vert="horz" lIns="91440" tIns="45720" rIns="91440" bIns="45720" rtlCol="0">
            <a:normAutofit fontScale="55000" lnSpcReduction="20000"/>
          </a:bodyPr>
          <a:lstStyle/>
          <a:p>
            <a:pPr indent="-228600">
              <a:lnSpc>
                <a:spcPct val="120000"/>
              </a:lnSpc>
              <a:spcAft>
                <a:spcPts val="1500"/>
              </a:spcAft>
              <a:buFont typeface="Arial" panose="020B0604020202020204" pitchFamily="34" charset="0"/>
              <a:buChar char="•"/>
            </a:pPr>
            <a:r>
              <a:rPr lang="en-US" sz="3600" b="0" i="0" dirty="0">
                <a:effectLst/>
              </a:rPr>
              <a:t>Edinburgh Carpentries is a local community of instructors and volunteers of </a:t>
            </a:r>
            <a:r>
              <a:rPr lang="en-US" sz="3600" b="1" i="0" u="none" strike="noStrike" dirty="0">
                <a:effectLst/>
                <a:hlinkClick r:id="rId2">
                  <a:extLst>
                    <a:ext uri="{A12FA001-AC4F-418D-AE19-62706E023703}">
                      <ahyp:hlinkClr xmlns:ahyp="http://schemas.microsoft.com/office/drawing/2018/hyperlinkcolor" val="tx"/>
                    </a:ext>
                  </a:extLst>
                </a:hlinkClick>
              </a:rPr>
              <a:t>The Carpentries</a:t>
            </a:r>
            <a:r>
              <a:rPr lang="en-US" sz="3600" b="1" i="0" dirty="0">
                <a:effectLst/>
              </a:rPr>
              <a:t> </a:t>
            </a:r>
            <a:r>
              <a:rPr lang="en-US" sz="3600" b="0" i="0" dirty="0">
                <a:effectLst/>
              </a:rPr>
              <a:t>at the </a:t>
            </a:r>
            <a:r>
              <a:rPr lang="en-US" sz="3600" b="1" i="0" dirty="0">
                <a:effectLst/>
              </a:rPr>
              <a:t>University of Edinburgh</a:t>
            </a:r>
            <a:r>
              <a:rPr lang="en-US" sz="3600" b="0" i="0" dirty="0">
                <a:effectLst/>
              </a:rPr>
              <a:t>. Our instructors are </a:t>
            </a:r>
            <a:r>
              <a:rPr lang="en-US" sz="3600" b="1" i="0" dirty="0">
                <a:effectLst/>
              </a:rPr>
              <a:t>trained volunteers</a:t>
            </a:r>
            <a:r>
              <a:rPr lang="en-US" sz="3600" b="0" i="0" dirty="0">
                <a:effectLst/>
              </a:rPr>
              <a:t>, who deliver workshops about introductory coding and coding best practices, specifically </a:t>
            </a:r>
            <a:r>
              <a:rPr lang="en-US" sz="3600" b="1" i="0" dirty="0">
                <a:effectLst/>
              </a:rPr>
              <a:t>targeted at academics</a:t>
            </a:r>
            <a:r>
              <a:rPr lang="en-US" sz="3600" b="0" i="0" dirty="0">
                <a:effectLst/>
              </a:rPr>
              <a:t>. </a:t>
            </a:r>
          </a:p>
          <a:p>
            <a:pPr indent="-228600">
              <a:lnSpc>
                <a:spcPct val="120000"/>
              </a:lnSpc>
              <a:spcAft>
                <a:spcPts val="1500"/>
              </a:spcAft>
              <a:buFont typeface="Arial" panose="020B0604020202020204" pitchFamily="34" charset="0"/>
              <a:buChar char="•"/>
            </a:pPr>
            <a:r>
              <a:rPr lang="en-US" sz="3600" b="0" i="0" dirty="0">
                <a:effectLst/>
              </a:rPr>
              <a:t>The Carpentries workshops are suitable for complete beginners.</a:t>
            </a:r>
          </a:p>
          <a:p>
            <a:pPr indent="-228600">
              <a:lnSpc>
                <a:spcPct val="120000"/>
              </a:lnSpc>
              <a:spcAft>
                <a:spcPts val="1500"/>
              </a:spcAft>
              <a:buFont typeface="Arial" panose="020B0604020202020204" pitchFamily="34" charset="0"/>
              <a:buChar char="•"/>
            </a:pPr>
            <a:r>
              <a:rPr lang="en-US" sz="3600" dirty="0"/>
              <a:t>We have a committee split in two groups:</a:t>
            </a:r>
          </a:p>
          <a:p>
            <a:pPr lvl="1" fontAlgn="base">
              <a:lnSpc>
                <a:spcPct val="120000"/>
              </a:lnSpc>
              <a:spcAft>
                <a:spcPts val="1500"/>
              </a:spcAft>
            </a:pPr>
            <a:r>
              <a:rPr lang="en-US" sz="3600" dirty="0"/>
              <a:t>- </a:t>
            </a:r>
            <a:r>
              <a:rPr lang="en-US" sz="3600" b="1" dirty="0"/>
              <a:t>Steering group</a:t>
            </a:r>
            <a:r>
              <a:rPr lang="en-US" sz="3600" dirty="0"/>
              <a:t>: with remit of giving strategic advice and possibly negotiating institutional support and looking at funding opportunities;</a:t>
            </a:r>
          </a:p>
          <a:p>
            <a:pPr lvl="1" fontAlgn="base">
              <a:lnSpc>
                <a:spcPct val="120000"/>
              </a:lnSpc>
              <a:spcAft>
                <a:spcPts val="1500"/>
              </a:spcAft>
            </a:pPr>
            <a:r>
              <a:rPr lang="en-US" sz="3600" dirty="0"/>
              <a:t>- </a:t>
            </a:r>
            <a:r>
              <a:rPr lang="en-US" sz="3600" b="1" dirty="0" err="1"/>
              <a:t>Organising</a:t>
            </a:r>
            <a:r>
              <a:rPr lang="en-US" sz="3600" b="1" dirty="0"/>
              <a:t> group</a:t>
            </a:r>
            <a:r>
              <a:rPr lang="en-US" sz="3600" dirty="0"/>
              <a:t>: with hands on the operations.</a:t>
            </a:r>
          </a:p>
          <a:p>
            <a:pPr lvl="1" indent="-228600">
              <a:lnSpc>
                <a:spcPct val="160000"/>
              </a:lnSpc>
              <a:spcAft>
                <a:spcPts val="1000"/>
              </a:spcAft>
              <a:buFont typeface="Arial" panose="020B0604020202020204" pitchFamily="34" charset="0"/>
              <a:buChar char="•"/>
            </a:pPr>
            <a:endParaRPr lang="en-US" b="0" i="0" dirty="0">
              <a:effectLst/>
            </a:endParaRPr>
          </a:p>
          <a:p>
            <a:pPr indent="-228600">
              <a:lnSpc>
                <a:spcPct val="160000"/>
              </a:lnSpc>
              <a:spcAft>
                <a:spcPts val="600"/>
              </a:spcAft>
              <a:buFont typeface="Arial" panose="020B0604020202020204" pitchFamily="34" charset="0"/>
              <a:buChar char="•"/>
            </a:pPr>
            <a:endParaRPr lang="en-US" dirty="0"/>
          </a:p>
        </p:txBody>
      </p:sp>
      <p:pic>
        <p:nvPicPr>
          <p:cNvPr id="8194" name="Picture 2" descr="Image result for edinburgh carpentries&quot;">
            <a:extLst>
              <a:ext uri="{FF2B5EF4-FFF2-40B4-BE49-F238E27FC236}">
                <a16:creationId xmlns:a16="http://schemas.microsoft.com/office/drawing/2014/main" id="{0C7183FE-5AB7-464B-801E-7A38273D6A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6" r="3988" b="-1"/>
          <a:stretch/>
        </p:blipFill>
        <p:spPr bwMode="auto">
          <a:xfrm>
            <a:off x="7788065" y="11"/>
            <a:ext cx="4403933" cy="478400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752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2641" y="800037"/>
            <a:ext cx="9107968" cy="5021055"/>
          </a:xfrm>
          <a:prstGeom prst="rect">
            <a:avLst/>
          </a:prstGeom>
        </p:spPr>
        <p:txBody>
          <a:bodyPr wrap="square">
            <a:spAutoFit/>
          </a:bodyPr>
          <a:lstStyle/>
          <a:p>
            <a:pPr>
              <a:lnSpc>
                <a:spcPct val="150000"/>
              </a:lnSpc>
            </a:pPr>
            <a:r>
              <a:rPr lang="en-US" sz="2400" b="1" dirty="0"/>
              <a:t>Questions</a:t>
            </a:r>
          </a:p>
          <a:p>
            <a:pPr marL="285750" indent="-285750">
              <a:lnSpc>
                <a:spcPct val="150000"/>
              </a:lnSpc>
              <a:buFont typeface="Arial" panose="020B0604020202020204" pitchFamily="34" charset="0"/>
              <a:buChar char="•"/>
            </a:pPr>
            <a:r>
              <a:rPr lang="en-US" sz="2400" dirty="0"/>
              <a:t>How can you use regular expressions to match and extract strings?</a:t>
            </a:r>
          </a:p>
          <a:p>
            <a:pPr marL="285750" indent="-285750">
              <a:lnSpc>
                <a:spcPct val="150000"/>
              </a:lnSpc>
              <a:buFont typeface="Arial" panose="020B0604020202020204" pitchFamily="34" charset="0"/>
              <a:buChar char="•"/>
            </a:pPr>
            <a:endParaRPr lang="en-US" sz="2400" dirty="0"/>
          </a:p>
          <a:p>
            <a:pPr marL="285750" indent="-285750">
              <a:lnSpc>
                <a:spcPct val="150000"/>
              </a:lnSpc>
              <a:buFont typeface="Arial" panose="020B0604020202020204" pitchFamily="34" charset="0"/>
              <a:buChar char="•"/>
            </a:pPr>
            <a:endParaRPr lang="en-US" sz="2400" dirty="0"/>
          </a:p>
          <a:p>
            <a:pPr>
              <a:lnSpc>
                <a:spcPct val="150000"/>
              </a:lnSpc>
            </a:pPr>
            <a:r>
              <a:rPr lang="en-US" sz="2400" b="1" dirty="0"/>
              <a:t>Objectives</a:t>
            </a:r>
          </a:p>
          <a:p>
            <a:pPr marL="285750" indent="-285750">
              <a:lnSpc>
                <a:spcPct val="150000"/>
              </a:lnSpc>
              <a:buFont typeface="Arial" panose="020B0604020202020204" pitchFamily="34" charset="0"/>
              <a:buChar char="•"/>
            </a:pPr>
            <a:r>
              <a:rPr lang="en-US" sz="2400" dirty="0"/>
              <a:t>Use regular expressions to match words, email addresses, and phone numbers.</a:t>
            </a:r>
          </a:p>
          <a:p>
            <a:pPr marL="342900" indent="-342900">
              <a:lnSpc>
                <a:spcPct val="150000"/>
              </a:lnSpc>
              <a:buFont typeface="Arial" panose="020B0604020202020204" pitchFamily="34" charset="0"/>
              <a:buChar char="•"/>
            </a:pPr>
            <a:r>
              <a:rPr lang="en-US" sz="2400" dirty="0"/>
              <a:t>Use regular expressions to extract substrings from strings (e.g. addresses).</a:t>
            </a:r>
          </a:p>
        </p:txBody>
      </p:sp>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19458" name="Picture 2" descr="Image result for matching meme&quot;">
            <a:extLst>
              <a:ext uri="{FF2B5EF4-FFF2-40B4-BE49-F238E27FC236}">
                <a16:creationId xmlns:a16="http://schemas.microsoft.com/office/drawing/2014/main" id="{FD52F8BF-798E-4EF2-8E5F-F0DF4E0C8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647" y="3578087"/>
            <a:ext cx="2847712" cy="314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80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dirty="0"/>
              <a:t>4. Matching and Extracting</a:t>
            </a:r>
          </a:p>
        </p:txBody>
      </p:sp>
      <p:pic>
        <p:nvPicPr>
          <p:cNvPr id="19458" name="Picture 2" descr="Image result for matching meme&quot;">
            <a:extLst>
              <a:ext uri="{FF2B5EF4-FFF2-40B4-BE49-F238E27FC236}">
                <a16:creationId xmlns:a16="http://schemas.microsoft.com/office/drawing/2014/main" id="{FD52F8BF-798E-4EF2-8E5F-F0DF4E0C8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647" y="3578087"/>
            <a:ext cx="2847712" cy="3140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38768F1-2EC4-4450-A2D6-06124E0CB572}"/>
              </a:ext>
            </a:extLst>
          </p:cNvPr>
          <p:cNvSpPr/>
          <p:nvPr/>
        </p:nvSpPr>
        <p:spPr>
          <a:xfrm>
            <a:off x="165701" y="1102272"/>
            <a:ext cx="8542201" cy="2123658"/>
          </a:xfrm>
          <a:prstGeom prst="rect">
            <a:avLst/>
          </a:prstGeom>
        </p:spPr>
        <p:txBody>
          <a:bodyPr wrap="square">
            <a:spAutoFit/>
          </a:bodyPr>
          <a:lstStyle/>
          <a:p>
            <a:pPr marL="285750" indent="-285750">
              <a:buFont typeface="Arial" panose="020B0604020202020204" pitchFamily="34" charset="0"/>
              <a:buChar char="•"/>
            </a:pPr>
            <a:r>
              <a:rPr lang="it-IT" sz="2800" dirty="0"/>
              <a:t>On your browser open: </a:t>
            </a:r>
            <a:r>
              <a:rPr lang="it-IT" sz="2800" dirty="0">
                <a:hlinkClick r:id="rId3"/>
              </a:rPr>
              <a:t>https://regex101.com/</a:t>
            </a:r>
            <a:endParaRPr lang="it-IT" sz="2800" dirty="0"/>
          </a:p>
          <a:p>
            <a:pPr marL="285750" indent="-285750">
              <a:buFont typeface="Arial" panose="020B0604020202020204" pitchFamily="34" charset="0"/>
              <a:buChar char="•"/>
            </a:pPr>
            <a:r>
              <a:rPr lang="it-IT" altLang="it-IT" sz="2400" dirty="0">
                <a:solidFill>
                  <a:srgbClr val="333333"/>
                </a:solidFill>
                <a:latin typeface="Helvetica Neue"/>
              </a:rPr>
              <a:t>Open the </a:t>
            </a:r>
            <a:r>
              <a:rPr lang="it-IT" altLang="it-IT" sz="2400" dirty="0">
                <a:solidFill>
                  <a:srgbClr val="337AB7"/>
                </a:solidFill>
                <a:latin typeface="Helvetica Neue"/>
                <a:hlinkClick r:id="rId4"/>
              </a:rPr>
              <a:t>swcCoC.md file</a:t>
            </a:r>
            <a:r>
              <a:rPr lang="it-IT" altLang="it-IT" sz="2400" dirty="0">
                <a:solidFill>
                  <a:srgbClr val="333333"/>
                </a:solidFill>
                <a:latin typeface="Helvetica Neue"/>
              </a:rPr>
              <a:t>, copy it, and paste it into the test string box.</a:t>
            </a:r>
          </a:p>
          <a:p>
            <a:pPr marL="285750" indent="-285750">
              <a:buFont typeface="Arial" panose="020B0604020202020204" pitchFamily="34" charset="0"/>
              <a:buChar char="•"/>
            </a:pPr>
            <a:endParaRPr lang="it-IT" altLang="it-IT" sz="3200" dirty="0"/>
          </a:p>
          <a:p>
            <a:pPr marL="285750" indent="-285750">
              <a:buFont typeface="Arial" panose="020B0604020202020204" pitchFamily="34" charset="0"/>
              <a:buChar char="•"/>
            </a:pPr>
            <a:endParaRPr lang="it-IT" sz="2400" dirty="0"/>
          </a:p>
        </p:txBody>
      </p:sp>
      <p:sp>
        <p:nvSpPr>
          <p:cNvPr id="4" name="Rectangle 3">
            <a:extLst>
              <a:ext uri="{FF2B5EF4-FFF2-40B4-BE49-F238E27FC236}">
                <a16:creationId xmlns:a16="http://schemas.microsoft.com/office/drawing/2014/main" id="{7F4255B2-905E-4A29-8314-626F5FF035EC}"/>
              </a:ext>
            </a:extLst>
          </p:cNvPr>
          <p:cNvSpPr/>
          <p:nvPr/>
        </p:nvSpPr>
        <p:spPr>
          <a:xfrm>
            <a:off x="437320" y="3272410"/>
            <a:ext cx="7248939" cy="2677656"/>
          </a:xfrm>
          <a:prstGeom prst="rect">
            <a:avLst/>
          </a:prstGeom>
          <a:ln>
            <a:solidFill>
              <a:srgbClr val="92D050"/>
            </a:solidFill>
          </a:ln>
        </p:spPr>
        <p:txBody>
          <a:bodyPr wrap="square">
            <a:spAutoFit/>
          </a:bodyPr>
          <a:lstStyle/>
          <a:p>
            <a:pPr lvl="0" algn="just" eaLnBrk="0" fontAlgn="base" hangingPunct="0">
              <a:spcBef>
                <a:spcPct val="0"/>
              </a:spcBef>
              <a:spcAft>
                <a:spcPct val="0"/>
              </a:spcAft>
            </a:pPr>
            <a:r>
              <a:rPr lang="it-IT" altLang="it-IT" sz="2800" dirty="0"/>
              <a:t>For a quick test to see if it’s working, type the string </a:t>
            </a:r>
            <a:r>
              <a:rPr lang="it-IT" altLang="it-IT" sz="2400" b="1" dirty="0">
                <a:solidFill>
                  <a:schemeClr val="accent1"/>
                </a:solidFill>
              </a:rPr>
              <a:t>community</a:t>
            </a:r>
            <a:r>
              <a:rPr lang="it-IT" altLang="it-IT" sz="2800" b="1" dirty="0">
                <a:solidFill>
                  <a:schemeClr val="accent1"/>
                </a:solidFill>
              </a:rPr>
              <a:t> </a:t>
            </a:r>
            <a:r>
              <a:rPr lang="it-IT" altLang="it-IT" sz="2800" dirty="0"/>
              <a:t>into the regular expression box.</a:t>
            </a:r>
            <a:endParaRPr lang="it-IT" altLang="it-IT" sz="3600" dirty="0"/>
          </a:p>
          <a:p>
            <a:pPr lvl="0" algn="just" eaLnBrk="0" fontAlgn="base" hangingPunct="0">
              <a:spcBef>
                <a:spcPct val="0"/>
              </a:spcBef>
              <a:spcAft>
                <a:spcPct val="0"/>
              </a:spcAft>
            </a:pPr>
            <a:r>
              <a:rPr lang="it-IT" altLang="it-IT" sz="2800" dirty="0"/>
              <a:t>If you look in the box on the </a:t>
            </a:r>
            <a:r>
              <a:rPr lang="it-IT" altLang="it-IT" sz="2800" b="1" dirty="0"/>
              <a:t>right of the screen</a:t>
            </a:r>
            <a:r>
              <a:rPr lang="it-IT" altLang="it-IT" sz="2800" dirty="0"/>
              <a:t>, you see that the expression matches </a:t>
            </a:r>
            <a:r>
              <a:rPr lang="it-IT" altLang="it-IT" sz="2800" b="1" dirty="0"/>
              <a:t>six instances</a:t>
            </a:r>
            <a:r>
              <a:rPr lang="it-IT" altLang="it-IT" sz="2800" dirty="0"/>
              <a:t> of the string ‘community’ (the instances are also </a:t>
            </a:r>
            <a:r>
              <a:rPr lang="it-IT" altLang="it-IT" sz="2800" b="1" dirty="0"/>
              <a:t>highlighted within the text</a:t>
            </a:r>
            <a:r>
              <a:rPr lang="it-IT" altLang="it-IT" sz="2800" dirty="0"/>
              <a:t>).</a:t>
            </a:r>
            <a:endParaRPr lang="it-IT" altLang="it-IT" sz="5400" dirty="0"/>
          </a:p>
        </p:txBody>
      </p:sp>
      <p:pic>
        <p:nvPicPr>
          <p:cNvPr id="9" name="Picture 8" descr="Related image">
            <a:extLst>
              <a:ext uri="{FF2B5EF4-FFF2-40B4-BE49-F238E27FC236}">
                <a16:creationId xmlns:a16="http://schemas.microsoft.com/office/drawing/2014/main" id="{C0516B38-E217-4820-975F-45BF96255C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50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sp>
        <p:nvSpPr>
          <p:cNvPr id="2" name="Rectangle 1">
            <a:extLst>
              <a:ext uri="{FF2B5EF4-FFF2-40B4-BE49-F238E27FC236}">
                <a16:creationId xmlns:a16="http://schemas.microsoft.com/office/drawing/2014/main" id="{12A6AAB6-BEDE-4229-B4E0-F313A81F6B72}"/>
              </a:ext>
            </a:extLst>
          </p:cNvPr>
          <p:cNvSpPr/>
          <p:nvPr/>
        </p:nvSpPr>
        <p:spPr>
          <a:xfrm>
            <a:off x="417341" y="2164101"/>
            <a:ext cx="7544973" cy="738664"/>
          </a:xfrm>
          <a:prstGeom prst="rect">
            <a:avLst/>
          </a:prstGeom>
        </p:spPr>
        <p:txBody>
          <a:bodyPr wrap="square">
            <a:spAutoFit/>
          </a:bodyPr>
          <a:lstStyle/>
          <a:p>
            <a:r>
              <a:rPr lang="it-IT" sz="2400" dirty="0"/>
              <a:t>Type </a:t>
            </a:r>
            <a:r>
              <a:rPr lang="it-IT" sz="2400" b="1" dirty="0">
                <a:solidFill>
                  <a:schemeClr val="accent1"/>
                </a:solidFill>
              </a:rPr>
              <a:t>community  </a:t>
            </a:r>
            <a:r>
              <a:rPr lang="it-IT" sz="2400" dirty="0"/>
              <a:t>You get three matches. Why not six?</a:t>
            </a:r>
          </a:p>
          <a:p>
            <a:endParaRPr lang="it-IT" dirty="0"/>
          </a:p>
        </p:txBody>
      </p:sp>
      <p:pic>
        <p:nvPicPr>
          <p:cNvPr id="6" name="Picture 5" descr="Related image">
            <a:extLst>
              <a:ext uri="{FF2B5EF4-FFF2-40B4-BE49-F238E27FC236}">
                <a16:creationId xmlns:a16="http://schemas.microsoft.com/office/drawing/2014/main" id="{AAB43EAC-35AF-498E-BFAE-3A9F577A03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82D1A5-D2E7-4583-ADA5-236B0467C201}"/>
              </a:ext>
            </a:extLst>
          </p:cNvPr>
          <p:cNvSpPr/>
          <p:nvPr/>
        </p:nvSpPr>
        <p:spPr>
          <a:xfrm>
            <a:off x="417341" y="879277"/>
            <a:ext cx="5254452" cy="523220"/>
          </a:xfrm>
          <a:prstGeom prst="rect">
            <a:avLst/>
          </a:prstGeom>
        </p:spPr>
        <p:txBody>
          <a:bodyPr wrap="none">
            <a:spAutoFit/>
          </a:bodyPr>
          <a:lstStyle/>
          <a:p>
            <a:r>
              <a:rPr lang="it-IT" sz="2800" dirty="0"/>
              <a:t>1) Taking spaces into consideration</a:t>
            </a:r>
          </a:p>
        </p:txBody>
      </p:sp>
      <p:sp>
        <p:nvSpPr>
          <p:cNvPr id="4" name="Rectangle 3">
            <a:extLst>
              <a:ext uri="{FF2B5EF4-FFF2-40B4-BE49-F238E27FC236}">
                <a16:creationId xmlns:a16="http://schemas.microsoft.com/office/drawing/2014/main" id="{3A22F570-E776-40AB-90CA-CBCE555FD758}"/>
              </a:ext>
            </a:extLst>
          </p:cNvPr>
          <p:cNvSpPr/>
          <p:nvPr/>
        </p:nvSpPr>
        <p:spPr>
          <a:xfrm>
            <a:off x="417341" y="3429000"/>
            <a:ext cx="6831598" cy="1569660"/>
          </a:xfrm>
          <a:prstGeom prst="rect">
            <a:avLst/>
          </a:prstGeom>
        </p:spPr>
        <p:txBody>
          <a:bodyPr wrap="square">
            <a:spAutoFit/>
          </a:bodyPr>
          <a:lstStyle/>
          <a:p>
            <a:r>
              <a:rPr lang="it-IT" sz="2400" b="1" dirty="0"/>
              <a:t>Solution</a:t>
            </a:r>
          </a:p>
          <a:p>
            <a:r>
              <a:rPr lang="it-IT" sz="2400" dirty="0"/>
              <a:t>The string ‘community-led’ matches the first search, but drops out of this result because the space does not match the character -.</a:t>
            </a:r>
          </a:p>
        </p:txBody>
      </p:sp>
      <p:pic>
        <p:nvPicPr>
          <p:cNvPr id="25602" name="Picture 2" descr="Image result for spaces meme&quot;">
            <a:extLst>
              <a:ext uri="{FF2B5EF4-FFF2-40B4-BE49-F238E27FC236}">
                <a16:creationId xmlns:a16="http://schemas.microsoft.com/office/drawing/2014/main" id="{C03194DB-C0F8-48F9-A415-C75A4AAF7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114" y="4187589"/>
            <a:ext cx="4683185" cy="255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3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84775"/>
          </a:xfrm>
          <a:prstGeom prst="rect">
            <a:avLst/>
          </a:prstGeom>
          <a:solidFill>
            <a:schemeClr val="accent6">
              <a:lumMod val="60000"/>
              <a:lumOff val="40000"/>
            </a:schemeClr>
          </a:solidFill>
        </p:spPr>
        <p:txBody>
          <a:bodyPr wrap="square" rtlCol="0">
            <a:spAutoFit/>
          </a:bodyPr>
          <a:lstStyle/>
          <a:p>
            <a:pPr algn="r"/>
            <a:r>
              <a:rPr lang="en-GB" sz="3200"/>
              <a:t>4. Matching and Extracting</a:t>
            </a:r>
            <a:endParaRPr lang="en-GB" sz="3200" dirty="0"/>
          </a:p>
        </p:txBody>
      </p:sp>
      <p:pic>
        <p:nvPicPr>
          <p:cNvPr id="3" name="Picture 2" descr="Related image">
            <a:extLst>
              <a:ext uri="{FF2B5EF4-FFF2-40B4-BE49-F238E27FC236}">
                <a16:creationId xmlns:a16="http://schemas.microsoft.com/office/drawing/2014/main" id="{7B82B318-2129-4A9D-9690-CD66A87F56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C11226B-ED18-4D66-9F8C-88BAD5D027B9}"/>
              </a:ext>
            </a:extLst>
          </p:cNvPr>
          <p:cNvSpPr/>
          <p:nvPr/>
        </p:nvSpPr>
        <p:spPr>
          <a:xfrm>
            <a:off x="512744" y="1702750"/>
            <a:ext cx="7463638" cy="1569660"/>
          </a:xfrm>
          <a:prstGeom prst="rect">
            <a:avLst/>
          </a:prstGeom>
        </p:spPr>
        <p:txBody>
          <a:bodyPr wrap="square">
            <a:spAutoFit/>
          </a:bodyPr>
          <a:lstStyle/>
          <a:p>
            <a:r>
              <a:rPr lang="it-IT" sz="2400" dirty="0"/>
              <a:t>If you want to match ‘</a:t>
            </a:r>
            <a:r>
              <a:rPr lang="it-IT" sz="2400" b="1" dirty="0"/>
              <a:t>community-led</a:t>
            </a:r>
            <a:r>
              <a:rPr lang="it-IT" sz="2400" dirty="0"/>
              <a:t>’ by adding another regex character to the expression community, what would it be?</a:t>
            </a:r>
          </a:p>
          <a:p>
            <a:endParaRPr lang="it-IT" sz="2400" dirty="0"/>
          </a:p>
        </p:txBody>
      </p:sp>
      <p:sp>
        <p:nvSpPr>
          <p:cNvPr id="4" name="Rectangle 3">
            <a:extLst>
              <a:ext uri="{FF2B5EF4-FFF2-40B4-BE49-F238E27FC236}">
                <a16:creationId xmlns:a16="http://schemas.microsoft.com/office/drawing/2014/main" id="{A95260DF-B0C1-4275-AE70-9334031F39AB}"/>
              </a:ext>
            </a:extLst>
          </p:cNvPr>
          <p:cNvSpPr/>
          <p:nvPr/>
        </p:nvSpPr>
        <p:spPr>
          <a:xfrm>
            <a:off x="512744" y="871127"/>
            <a:ext cx="6252866" cy="523220"/>
          </a:xfrm>
          <a:prstGeom prst="rect">
            <a:avLst/>
          </a:prstGeom>
        </p:spPr>
        <p:txBody>
          <a:bodyPr wrap="none">
            <a:spAutoFit/>
          </a:bodyPr>
          <a:lstStyle/>
          <a:p>
            <a:r>
              <a:rPr lang="it-IT" sz="2800" dirty="0"/>
              <a:t>2) Taking any character into consideration</a:t>
            </a:r>
          </a:p>
        </p:txBody>
      </p:sp>
      <p:sp>
        <p:nvSpPr>
          <p:cNvPr id="5" name="Rectangle 4">
            <a:extLst>
              <a:ext uri="{FF2B5EF4-FFF2-40B4-BE49-F238E27FC236}">
                <a16:creationId xmlns:a16="http://schemas.microsoft.com/office/drawing/2014/main" id="{518B8756-AD01-415F-993A-336AE72B8965}"/>
              </a:ext>
            </a:extLst>
          </p:cNvPr>
          <p:cNvSpPr/>
          <p:nvPr/>
        </p:nvSpPr>
        <p:spPr>
          <a:xfrm>
            <a:off x="512744" y="3355552"/>
            <a:ext cx="6096000" cy="830997"/>
          </a:xfrm>
          <a:prstGeom prst="rect">
            <a:avLst/>
          </a:prstGeom>
        </p:spPr>
        <p:txBody>
          <a:bodyPr>
            <a:spAutoFit/>
          </a:bodyPr>
          <a:lstStyle/>
          <a:p>
            <a:r>
              <a:rPr lang="it-IT" sz="2400" b="1" dirty="0"/>
              <a:t>Solution</a:t>
            </a:r>
          </a:p>
          <a:p>
            <a:r>
              <a:rPr lang="it-IT" sz="2400" dirty="0"/>
              <a:t>It would be the </a:t>
            </a:r>
            <a:r>
              <a:rPr lang="it-IT" sz="2400" b="1" dirty="0">
                <a:solidFill>
                  <a:schemeClr val="accent1"/>
                </a:solidFill>
              </a:rPr>
              <a:t>.</a:t>
            </a:r>
          </a:p>
        </p:txBody>
      </p:sp>
      <p:pic>
        <p:nvPicPr>
          <p:cNvPr id="24578" name="Picture 2" descr="Image result for ascii character meme">
            <a:extLst>
              <a:ext uri="{FF2B5EF4-FFF2-40B4-BE49-F238E27FC236}">
                <a16:creationId xmlns:a16="http://schemas.microsoft.com/office/drawing/2014/main" id="{11E28000-E345-4AF7-96F8-AEF15B1CF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478" y="3760594"/>
            <a:ext cx="2900073" cy="29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38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3CBB40D-AC6C-40E3-88B9-4C26349874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E8358A4-7C5D-4836-B189-C629A882DD1F}"/>
              </a:ext>
            </a:extLst>
          </p:cNvPr>
          <p:cNvSpPr/>
          <p:nvPr/>
        </p:nvSpPr>
        <p:spPr>
          <a:xfrm>
            <a:off x="569843" y="1610103"/>
            <a:ext cx="7089914" cy="1107996"/>
          </a:xfrm>
          <a:prstGeom prst="rect">
            <a:avLst/>
          </a:prstGeom>
        </p:spPr>
        <p:txBody>
          <a:bodyPr wrap="square">
            <a:spAutoFit/>
          </a:bodyPr>
          <a:lstStyle/>
          <a:p>
            <a:r>
              <a:rPr lang="it-IT" sz="2400" dirty="0"/>
              <a:t>Change the expression to </a:t>
            </a:r>
            <a:r>
              <a:rPr lang="it-IT" sz="2400" b="1" dirty="0">
                <a:solidFill>
                  <a:schemeClr val="accent1"/>
                </a:solidFill>
              </a:rPr>
              <a:t>communi</a:t>
            </a:r>
            <a:r>
              <a:rPr lang="it-IT" sz="2400" dirty="0"/>
              <a:t> and you get 13 full matches of several words. Why?</a:t>
            </a:r>
          </a:p>
          <a:p>
            <a:endParaRPr lang="it-IT" dirty="0"/>
          </a:p>
        </p:txBody>
      </p:sp>
      <p:sp>
        <p:nvSpPr>
          <p:cNvPr id="5" name="Rectangle 4">
            <a:extLst>
              <a:ext uri="{FF2B5EF4-FFF2-40B4-BE49-F238E27FC236}">
                <a16:creationId xmlns:a16="http://schemas.microsoft.com/office/drawing/2014/main" id="{F5D68C0A-3E1B-427F-93EC-6687898F2059}"/>
              </a:ext>
            </a:extLst>
          </p:cNvPr>
          <p:cNvSpPr/>
          <p:nvPr/>
        </p:nvSpPr>
        <p:spPr>
          <a:xfrm>
            <a:off x="392487" y="904001"/>
            <a:ext cx="8733738" cy="523220"/>
          </a:xfrm>
          <a:prstGeom prst="rect">
            <a:avLst/>
          </a:prstGeom>
        </p:spPr>
        <p:txBody>
          <a:bodyPr wrap="none">
            <a:spAutoFit/>
          </a:bodyPr>
          <a:lstStyle/>
          <a:p>
            <a:r>
              <a:rPr lang="it-IT" sz="2800" dirty="0"/>
              <a:t>3) Exploring effect of expressions matching different words</a:t>
            </a:r>
          </a:p>
        </p:txBody>
      </p:sp>
      <p:sp>
        <p:nvSpPr>
          <p:cNvPr id="6" name="Rectangle 5">
            <a:extLst>
              <a:ext uri="{FF2B5EF4-FFF2-40B4-BE49-F238E27FC236}">
                <a16:creationId xmlns:a16="http://schemas.microsoft.com/office/drawing/2014/main" id="{C76325B6-00FA-445B-A0E3-1CD8A4F9F1F9}"/>
              </a:ext>
            </a:extLst>
          </p:cNvPr>
          <p:cNvSpPr/>
          <p:nvPr/>
        </p:nvSpPr>
        <p:spPr>
          <a:xfrm>
            <a:off x="569843" y="2900981"/>
            <a:ext cx="6970644" cy="3046988"/>
          </a:xfrm>
          <a:prstGeom prst="rect">
            <a:avLst/>
          </a:prstGeom>
        </p:spPr>
        <p:txBody>
          <a:bodyPr wrap="square">
            <a:spAutoFit/>
          </a:bodyPr>
          <a:lstStyle/>
          <a:p>
            <a:r>
              <a:rPr lang="it-IT" sz="2400" b="1" dirty="0"/>
              <a:t>Solution</a:t>
            </a:r>
          </a:p>
          <a:p>
            <a:r>
              <a:rPr lang="it-IT" sz="2400" dirty="0"/>
              <a:t>Because the string ‘communi</a:t>
            </a:r>
            <a:r>
              <a:rPr lang="it-IT" sz="2400" b="1" dirty="0"/>
              <a:t>’ is present in all of those words</a:t>
            </a:r>
            <a:r>
              <a:rPr lang="it-IT" sz="2400" dirty="0"/>
              <a:t>, including communication and community. Because the expression </a:t>
            </a:r>
            <a:r>
              <a:rPr lang="it-IT" sz="2400" b="1" dirty="0"/>
              <a:t>does not have a word boundary</a:t>
            </a:r>
            <a:r>
              <a:rPr lang="it-IT" sz="2400" dirty="0"/>
              <a:t>, this expression would also match incommunicado, were it present in this text. If you want to test this, type incommunicado into the text somewhere and see if it is found.</a:t>
            </a:r>
          </a:p>
        </p:txBody>
      </p:sp>
      <p:pic>
        <p:nvPicPr>
          <p:cNvPr id="23555" name="Picture 3" descr="Image result for words meme&quot;">
            <a:extLst>
              <a:ext uri="{FF2B5EF4-FFF2-40B4-BE49-F238E27FC236}">
                <a16:creationId xmlns:a16="http://schemas.microsoft.com/office/drawing/2014/main" id="{0C0E9F51-B3C7-4201-895E-FE0D6CB89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579" y="4094922"/>
            <a:ext cx="3394720" cy="259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FE441D55-1B1E-4E5F-9EAF-F2B5875445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944EB4-1D09-40D1-A7E2-DEB5CFB8FD77}"/>
              </a:ext>
            </a:extLst>
          </p:cNvPr>
          <p:cNvSpPr/>
          <p:nvPr/>
        </p:nvSpPr>
        <p:spPr>
          <a:xfrm>
            <a:off x="410816" y="2093555"/>
            <a:ext cx="7513983" cy="1200329"/>
          </a:xfrm>
          <a:prstGeom prst="rect">
            <a:avLst/>
          </a:prstGeom>
        </p:spPr>
        <p:txBody>
          <a:bodyPr wrap="square">
            <a:spAutoFit/>
          </a:bodyPr>
          <a:lstStyle/>
          <a:p>
            <a:r>
              <a:rPr lang="it-IT" sz="2400" dirty="0"/>
              <a:t>Type the expression </a:t>
            </a:r>
            <a:r>
              <a:rPr lang="it-IT" sz="2400" b="1" dirty="0">
                <a:solidFill>
                  <a:schemeClr val="accent1"/>
                </a:solidFill>
              </a:rPr>
              <a:t>[Cc]ommuni </a:t>
            </a:r>
          </a:p>
          <a:p>
            <a:r>
              <a:rPr lang="it-IT" sz="2400" dirty="0"/>
              <a:t>You get 14 matches. Why?</a:t>
            </a:r>
          </a:p>
          <a:p>
            <a:endParaRPr lang="it-IT" sz="2400" dirty="0"/>
          </a:p>
        </p:txBody>
      </p:sp>
      <p:sp>
        <p:nvSpPr>
          <p:cNvPr id="4" name="Rectangle 3">
            <a:extLst>
              <a:ext uri="{FF2B5EF4-FFF2-40B4-BE49-F238E27FC236}">
                <a16:creationId xmlns:a16="http://schemas.microsoft.com/office/drawing/2014/main" id="{74EE17B0-B6A2-4D30-AFAA-45384727762B}"/>
              </a:ext>
            </a:extLst>
          </p:cNvPr>
          <p:cNvSpPr/>
          <p:nvPr/>
        </p:nvSpPr>
        <p:spPr>
          <a:xfrm>
            <a:off x="410817" y="869511"/>
            <a:ext cx="6207661" cy="523220"/>
          </a:xfrm>
          <a:prstGeom prst="rect">
            <a:avLst/>
          </a:prstGeom>
        </p:spPr>
        <p:txBody>
          <a:bodyPr wrap="none">
            <a:spAutoFit/>
          </a:bodyPr>
          <a:lstStyle/>
          <a:p>
            <a:r>
              <a:rPr lang="it-IT" sz="2800" dirty="0"/>
              <a:t>4) Taking capitalization into consideration</a:t>
            </a:r>
          </a:p>
        </p:txBody>
      </p:sp>
      <p:sp>
        <p:nvSpPr>
          <p:cNvPr id="5" name="Rectangle 4">
            <a:extLst>
              <a:ext uri="{FF2B5EF4-FFF2-40B4-BE49-F238E27FC236}">
                <a16:creationId xmlns:a16="http://schemas.microsoft.com/office/drawing/2014/main" id="{34366450-3D3B-4DB5-8C6D-F51B96FD2915}"/>
              </a:ext>
            </a:extLst>
          </p:cNvPr>
          <p:cNvSpPr/>
          <p:nvPr/>
        </p:nvSpPr>
        <p:spPr>
          <a:xfrm>
            <a:off x="410817" y="3564116"/>
            <a:ext cx="6891130" cy="1200329"/>
          </a:xfrm>
          <a:prstGeom prst="rect">
            <a:avLst/>
          </a:prstGeom>
        </p:spPr>
        <p:txBody>
          <a:bodyPr wrap="square">
            <a:spAutoFit/>
          </a:bodyPr>
          <a:lstStyle/>
          <a:p>
            <a:r>
              <a:rPr lang="it-IT" sz="2400" b="1" dirty="0"/>
              <a:t>Solution</a:t>
            </a:r>
          </a:p>
          <a:p>
            <a:r>
              <a:rPr lang="it-IT" sz="2400" dirty="0"/>
              <a:t>The word Community is present in the text with a capital C and with a lowercase c 14 times.</a:t>
            </a:r>
          </a:p>
        </p:txBody>
      </p:sp>
      <p:pic>
        <p:nvPicPr>
          <p:cNvPr id="22530" name="Picture 2" descr="Image result for caps meme&quot;">
            <a:extLst>
              <a:ext uri="{FF2B5EF4-FFF2-40B4-BE49-F238E27FC236}">
                <a16:creationId xmlns:a16="http://schemas.microsoft.com/office/drawing/2014/main" id="{9193A67D-7A8F-4206-9F0D-6F2CA5469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8005" y="3372772"/>
            <a:ext cx="328448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85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397C94-1F84-4716-8B90-5351386A4F07}"/>
              </a:ext>
            </a:extLst>
          </p:cNvPr>
          <p:cNvSpPr/>
          <p:nvPr/>
        </p:nvSpPr>
        <p:spPr>
          <a:xfrm>
            <a:off x="603980" y="2304908"/>
            <a:ext cx="6096000" cy="1200329"/>
          </a:xfrm>
          <a:prstGeom prst="rect">
            <a:avLst/>
          </a:prstGeom>
        </p:spPr>
        <p:txBody>
          <a:bodyPr>
            <a:spAutoFit/>
          </a:bodyPr>
          <a:lstStyle/>
          <a:p>
            <a:r>
              <a:rPr lang="it-IT" sz="2400" dirty="0"/>
              <a:t>Type the expression </a:t>
            </a:r>
            <a:r>
              <a:rPr lang="it-IT" sz="2400" b="1" dirty="0">
                <a:solidFill>
                  <a:schemeClr val="accent1"/>
                </a:solidFill>
              </a:rPr>
              <a:t>^[Cc]ommuni</a:t>
            </a:r>
            <a:r>
              <a:rPr lang="it-IT" sz="2400" dirty="0"/>
              <a:t> </a:t>
            </a:r>
          </a:p>
          <a:p>
            <a:r>
              <a:rPr lang="it-IT" sz="2400" dirty="0"/>
              <a:t>You get no matches. Why?</a:t>
            </a:r>
          </a:p>
          <a:p>
            <a:endParaRPr lang="it-IT" sz="2400" dirty="0"/>
          </a:p>
        </p:txBody>
      </p:sp>
      <p:sp>
        <p:nvSpPr>
          <p:cNvPr id="4" name="Rectangle 3">
            <a:extLst>
              <a:ext uri="{FF2B5EF4-FFF2-40B4-BE49-F238E27FC236}">
                <a16:creationId xmlns:a16="http://schemas.microsoft.com/office/drawing/2014/main" id="{72E45FC9-9AB9-4E06-95B2-37363F1E6BF8}"/>
              </a:ext>
            </a:extLst>
          </p:cNvPr>
          <p:cNvSpPr/>
          <p:nvPr/>
        </p:nvSpPr>
        <p:spPr>
          <a:xfrm>
            <a:off x="603980" y="1180568"/>
            <a:ext cx="6174575" cy="523220"/>
          </a:xfrm>
          <a:prstGeom prst="rect">
            <a:avLst/>
          </a:prstGeom>
        </p:spPr>
        <p:txBody>
          <a:bodyPr wrap="none">
            <a:spAutoFit/>
          </a:bodyPr>
          <a:lstStyle/>
          <a:p>
            <a:r>
              <a:rPr lang="it-IT" sz="2800" dirty="0"/>
              <a:t>5) Regex characters that indicate location</a:t>
            </a:r>
          </a:p>
        </p:txBody>
      </p:sp>
      <p:sp>
        <p:nvSpPr>
          <p:cNvPr id="5" name="Rectangle 4">
            <a:extLst>
              <a:ext uri="{FF2B5EF4-FFF2-40B4-BE49-F238E27FC236}">
                <a16:creationId xmlns:a16="http://schemas.microsoft.com/office/drawing/2014/main" id="{8F0298C7-7A4E-4DCC-9254-6A4B1670645A}"/>
              </a:ext>
            </a:extLst>
          </p:cNvPr>
          <p:cNvSpPr/>
          <p:nvPr/>
        </p:nvSpPr>
        <p:spPr>
          <a:xfrm>
            <a:off x="603980" y="4066601"/>
            <a:ext cx="7158208" cy="1938992"/>
          </a:xfrm>
          <a:prstGeom prst="rect">
            <a:avLst/>
          </a:prstGeom>
        </p:spPr>
        <p:txBody>
          <a:bodyPr wrap="square">
            <a:spAutoFit/>
          </a:bodyPr>
          <a:lstStyle/>
          <a:p>
            <a:r>
              <a:rPr lang="it-IT" sz="2400" b="1" dirty="0"/>
              <a:t>Solution</a:t>
            </a:r>
          </a:p>
          <a:p>
            <a:r>
              <a:rPr lang="it-IT" sz="2400" dirty="0"/>
              <a:t>There is </a:t>
            </a:r>
            <a:r>
              <a:rPr lang="it-IT" sz="2400" b="1" dirty="0"/>
              <a:t>no matching string </a:t>
            </a:r>
            <a:r>
              <a:rPr lang="it-IT" sz="2400" dirty="0"/>
              <a:t>present at the </a:t>
            </a:r>
            <a:r>
              <a:rPr lang="it-IT" sz="2400" b="1" dirty="0"/>
              <a:t>start of a line</a:t>
            </a:r>
            <a:r>
              <a:rPr lang="it-IT" sz="2400" dirty="0"/>
              <a:t>. Look at the text and </a:t>
            </a:r>
            <a:r>
              <a:rPr lang="it-IT" sz="2400" b="1" dirty="0"/>
              <a:t>replace the string after the ^ with something that matches</a:t>
            </a:r>
            <a:r>
              <a:rPr lang="it-IT" sz="2400" dirty="0"/>
              <a:t> a word at the start of a line. Does it find a match?</a:t>
            </a:r>
          </a:p>
        </p:txBody>
      </p:sp>
      <p:pic>
        <p:nvPicPr>
          <p:cNvPr id="26626" name="Picture 2" descr="Image result for where I am  meme&quot;">
            <a:extLst>
              <a:ext uri="{FF2B5EF4-FFF2-40B4-BE49-F238E27FC236}">
                <a16:creationId xmlns:a16="http://schemas.microsoft.com/office/drawing/2014/main" id="{FB2A1D5C-62A9-4228-A3FB-028A3FAEF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736" y="3962400"/>
            <a:ext cx="3956563" cy="272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22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C03CC5F-1B8D-4FC9-945D-3E11E6B4D700}"/>
              </a:ext>
            </a:extLst>
          </p:cNvPr>
          <p:cNvSpPr/>
          <p:nvPr/>
        </p:nvSpPr>
        <p:spPr>
          <a:xfrm>
            <a:off x="431504" y="2223682"/>
            <a:ext cx="8773691" cy="4467057"/>
          </a:xfrm>
          <a:prstGeom prst="rect">
            <a:avLst/>
          </a:prstGeom>
        </p:spPr>
        <p:txBody>
          <a:bodyPr wrap="square">
            <a:spAutoFit/>
          </a:bodyPr>
          <a:lstStyle/>
          <a:p>
            <a:pPr>
              <a:lnSpc>
                <a:spcPct val="150000"/>
              </a:lnSpc>
            </a:pPr>
            <a:r>
              <a:rPr lang="it-IT" sz="2400" b="1" dirty="0"/>
              <a:t>Solution</a:t>
            </a:r>
          </a:p>
          <a:p>
            <a:pPr>
              <a:lnSpc>
                <a:spcPct val="150000"/>
              </a:lnSpc>
            </a:pPr>
            <a:r>
              <a:rPr lang="it-IT" sz="2400" b="1" dirty="0">
                <a:solidFill>
                  <a:schemeClr val="accent1"/>
                </a:solidFill>
              </a:rPr>
              <a:t>[Cc]omm\w+s\b</a:t>
            </a:r>
          </a:p>
          <a:p>
            <a:pPr>
              <a:lnSpc>
                <a:spcPct val="150000"/>
              </a:lnSpc>
            </a:pPr>
            <a:r>
              <a:rPr lang="it-IT" sz="2400" b="1" dirty="0">
                <a:solidFill>
                  <a:schemeClr val="accent1"/>
                </a:solidFill>
              </a:rPr>
              <a:t>[Cc] </a:t>
            </a:r>
            <a:r>
              <a:rPr lang="it-IT" sz="2400" dirty="0"/>
              <a:t>finds capital and lowercase c</a:t>
            </a:r>
          </a:p>
          <a:p>
            <a:pPr>
              <a:lnSpc>
                <a:spcPct val="150000"/>
              </a:lnSpc>
            </a:pPr>
            <a:r>
              <a:rPr lang="it-IT" sz="2400" b="1" dirty="0">
                <a:solidFill>
                  <a:schemeClr val="accent1"/>
                </a:solidFill>
              </a:rPr>
              <a:t>omm</a:t>
            </a:r>
            <a:r>
              <a:rPr lang="it-IT" sz="2400" dirty="0"/>
              <a:t> is straightforward character matches</a:t>
            </a:r>
          </a:p>
          <a:p>
            <a:pPr>
              <a:lnSpc>
                <a:spcPct val="150000"/>
              </a:lnSpc>
            </a:pPr>
            <a:r>
              <a:rPr lang="it-IT" sz="2400" b="1" dirty="0">
                <a:solidFill>
                  <a:schemeClr val="accent1"/>
                </a:solidFill>
              </a:rPr>
              <a:t>\w+ </a:t>
            </a:r>
            <a:r>
              <a:rPr lang="it-IT" sz="2400" dirty="0"/>
              <a:t>matches the preceding element (a word character) one or more times</a:t>
            </a:r>
          </a:p>
          <a:p>
            <a:pPr>
              <a:lnSpc>
                <a:spcPct val="150000"/>
              </a:lnSpc>
            </a:pPr>
            <a:r>
              <a:rPr lang="it-IT" sz="2400" b="1" dirty="0">
                <a:solidFill>
                  <a:schemeClr val="accent1"/>
                </a:solidFill>
              </a:rPr>
              <a:t>s</a:t>
            </a:r>
            <a:r>
              <a:rPr lang="it-IT" sz="2400" dirty="0"/>
              <a:t> is a straightforward character match</a:t>
            </a:r>
          </a:p>
          <a:p>
            <a:pPr>
              <a:lnSpc>
                <a:spcPct val="150000"/>
              </a:lnSpc>
            </a:pPr>
            <a:r>
              <a:rPr lang="it-IT" sz="2400" b="1" dirty="0">
                <a:solidFill>
                  <a:schemeClr val="accent1"/>
                </a:solidFill>
              </a:rPr>
              <a:t>\b </a:t>
            </a:r>
            <a:r>
              <a:rPr lang="it-IT" sz="2400" dirty="0"/>
              <a:t>ensures the ‘s’ is located at the end of the word.</a:t>
            </a:r>
          </a:p>
        </p:txBody>
      </p:sp>
      <p:sp>
        <p:nvSpPr>
          <p:cNvPr id="4" name="Rectangle 3">
            <a:extLst>
              <a:ext uri="{FF2B5EF4-FFF2-40B4-BE49-F238E27FC236}">
                <a16:creationId xmlns:a16="http://schemas.microsoft.com/office/drawing/2014/main" id="{955729A2-7C2D-4B3C-9163-C874CA8D2C87}"/>
              </a:ext>
            </a:extLst>
          </p:cNvPr>
          <p:cNvSpPr/>
          <p:nvPr/>
        </p:nvSpPr>
        <p:spPr>
          <a:xfrm>
            <a:off x="431505" y="797511"/>
            <a:ext cx="2676374" cy="523220"/>
          </a:xfrm>
          <a:prstGeom prst="rect">
            <a:avLst/>
          </a:prstGeom>
        </p:spPr>
        <p:txBody>
          <a:bodyPr wrap="none">
            <a:spAutoFit/>
          </a:bodyPr>
          <a:lstStyle/>
          <a:p>
            <a:r>
              <a:rPr lang="it-IT" sz="2800" dirty="0"/>
              <a:t>6) Finding plurals</a:t>
            </a:r>
          </a:p>
        </p:txBody>
      </p:sp>
      <p:sp>
        <p:nvSpPr>
          <p:cNvPr id="5" name="Rectangle 4">
            <a:extLst>
              <a:ext uri="{FF2B5EF4-FFF2-40B4-BE49-F238E27FC236}">
                <a16:creationId xmlns:a16="http://schemas.microsoft.com/office/drawing/2014/main" id="{8271348C-2A94-4B94-9716-048ED43B372A}"/>
              </a:ext>
            </a:extLst>
          </p:cNvPr>
          <p:cNvSpPr/>
          <p:nvPr/>
        </p:nvSpPr>
        <p:spPr>
          <a:xfrm>
            <a:off x="431504" y="1647354"/>
            <a:ext cx="8381191" cy="461665"/>
          </a:xfrm>
          <a:prstGeom prst="rect">
            <a:avLst/>
          </a:prstGeom>
        </p:spPr>
        <p:txBody>
          <a:bodyPr wrap="square">
            <a:spAutoFit/>
          </a:bodyPr>
          <a:lstStyle/>
          <a:p>
            <a:r>
              <a:rPr lang="it-IT" sz="2400" dirty="0"/>
              <a:t>Find all of the words </a:t>
            </a:r>
            <a:r>
              <a:rPr lang="it-IT" sz="2400" b="1" dirty="0"/>
              <a:t>starting</a:t>
            </a:r>
            <a:r>
              <a:rPr lang="it-IT" sz="2400" dirty="0"/>
              <a:t> with </a:t>
            </a:r>
            <a:r>
              <a:rPr lang="it-IT" sz="2400" b="1" dirty="0">
                <a:solidFill>
                  <a:schemeClr val="accent1"/>
                </a:solidFill>
              </a:rPr>
              <a:t>Comm</a:t>
            </a:r>
            <a:r>
              <a:rPr lang="it-IT" sz="2400" dirty="0"/>
              <a:t> or </a:t>
            </a:r>
            <a:r>
              <a:rPr lang="it-IT" sz="2400" b="1" dirty="0">
                <a:solidFill>
                  <a:schemeClr val="accent1"/>
                </a:solidFill>
              </a:rPr>
              <a:t>comm</a:t>
            </a:r>
            <a:r>
              <a:rPr lang="it-IT" sz="2400" dirty="0"/>
              <a:t> that </a:t>
            </a:r>
            <a:r>
              <a:rPr lang="it-IT" sz="2400" b="1" dirty="0"/>
              <a:t>are plural</a:t>
            </a:r>
            <a:r>
              <a:rPr lang="it-IT" sz="2400" dirty="0"/>
              <a:t>.</a:t>
            </a:r>
          </a:p>
        </p:txBody>
      </p:sp>
      <p:pic>
        <p:nvPicPr>
          <p:cNvPr id="21506" name="Picture 2" descr="Image result for plural meme&quot;">
            <a:extLst>
              <a:ext uri="{FF2B5EF4-FFF2-40B4-BE49-F238E27FC236}">
                <a16:creationId xmlns:a16="http://schemas.microsoft.com/office/drawing/2014/main" id="{F5B2C764-BC0E-421B-9C11-12B0609A4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195" y="3869635"/>
            <a:ext cx="2821104" cy="282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5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98159" y="961329"/>
            <a:ext cx="2807651" cy="2145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262312-C325-44BD-B351-723DD83E24F7}"/>
              </a:ext>
            </a:extLst>
          </p:cNvPr>
          <p:cNvSpPr/>
          <p:nvPr/>
        </p:nvSpPr>
        <p:spPr>
          <a:xfrm>
            <a:off x="86190" y="736062"/>
            <a:ext cx="6595075" cy="523220"/>
          </a:xfrm>
          <a:prstGeom prst="rect">
            <a:avLst/>
          </a:prstGeom>
        </p:spPr>
        <p:txBody>
          <a:bodyPr wrap="none">
            <a:spAutoFit/>
          </a:bodyPr>
          <a:lstStyle/>
          <a:p>
            <a:r>
              <a:rPr lang="it-IT" sz="2800" dirty="0"/>
              <a:t>Finding email addresses using regex101.com</a:t>
            </a:r>
          </a:p>
        </p:txBody>
      </p:sp>
      <p:sp>
        <p:nvSpPr>
          <p:cNvPr id="6" name="Rectangle 5">
            <a:extLst>
              <a:ext uri="{FF2B5EF4-FFF2-40B4-BE49-F238E27FC236}">
                <a16:creationId xmlns:a16="http://schemas.microsoft.com/office/drawing/2014/main" id="{859738D6-F6C5-46C6-A127-CCC32E36CF0C}"/>
              </a:ext>
            </a:extLst>
          </p:cNvPr>
          <p:cNvSpPr/>
          <p:nvPr/>
        </p:nvSpPr>
        <p:spPr>
          <a:xfrm>
            <a:off x="86190" y="1569161"/>
            <a:ext cx="8280356" cy="400110"/>
          </a:xfrm>
          <a:prstGeom prst="rect">
            <a:avLst/>
          </a:prstGeom>
        </p:spPr>
        <p:txBody>
          <a:bodyPr wrap="square">
            <a:spAutoFit/>
          </a:bodyPr>
          <a:lstStyle/>
          <a:p>
            <a:pPr marL="342900" indent="-342900">
              <a:buFont typeface="Arial" panose="020B0604020202020204" pitchFamily="34" charset="0"/>
              <a:buChar char="•"/>
            </a:pPr>
            <a:r>
              <a:rPr lang="en-US" sz="2000" dirty="0"/>
              <a:t>What character do you know is held in common with all email addresses?</a:t>
            </a:r>
            <a:endParaRPr lang="it-IT" sz="2000" dirty="0"/>
          </a:p>
        </p:txBody>
      </p:sp>
      <p:pic>
        <p:nvPicPr>
          <p:cNvPr id="27652" name="Picture 4" descr="Image result for email meme&quot;">
            <a:extLst>
              <a:ext uri="{FF2B5EF4-FFF2-40B4-BE49-F238E27FC236}">
                <a16:creationId xmlns:a16="http://schemas.microsoft.com/office/drawing/2014/main" id="{2DFD37D5-84A1-4061-B14D-225382C03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051" y="4097017"/>
            <a:ext cx="4096949" cy="27564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CC5967-FE66-4094-8951-B75370295C13}"/>
              </a:ext>
            </a:extLst>
          </p:cNvPr>
          <p:cNvSpPr/>
          <p:nvPr/>
        </p:nvSpPr>
        <p:spPr>
          <a:xfrm>
            <a:off x="86190" y="3715795"/>
            <a:ext cx="8008861" cy="3170099"/>
          </a:xfrm>
          <a:prstGeom prst="rect">
            <a:avLst/>
          </a:prstGeom>
        </p:spPr>
        <p:txBody>
          <a:bodyPr wrap="square">
            <a:spAutoFit/>
          </a:bodyPr>
          <a:lstStyle/>
          <a:p>
            <a:r>
              <a:rPr lang="it-IT" sz="2000" b="1" dirty="0"/>
              <a:t>Solution</a:t>
            </a:r>
          </a:p>
          <a:p>
            <a:r>
              <a:rPr lang="it-IT" sz="2000" b="1" dirty="0">
                <a:solidFill>
                  <a:schemeClr val="accent1"/>
                </a:solidFill>
              </a:rPr>
              <a:t>[\w.-]+@</a:t>
            </a:r>
          </a:p>
          <a:p>
            <a:r>
              <a:rPr lang="it-IT" sz="2000" b="1" dirty="0">
                <a:solidFill>
                  <a:schemeClr val="accent1"/>
                </a:solidFill>
              </a:rPr>
              <a:t>\w</a:t>
            </a:r>
            <a:r>
              <a:rPr lang="it-IT" sz="2000" dirty="0"/>
              <a:t> matches any word character (including digits and underscore)</a:t>
            </a:r>
          </a:p>
          <a:p>
            <a:r>
              <a:rPr lang="it-IT" sz="2000" b="1" dirty="0">
                <a:solidFill>
                  <a:schemeClr val="accent1"/>
                </a:solidFill>
              </a:rPr>
              <a:t>. </a:t>
            </a:r>
            <a:r>
              <a:rPr lang="it-IT" sz="2000" dirty="0"/>
              <a:t>matches a literal period (when used in between square brackets, . doesn’t mean “any character”, it literally means “.”)</a:t>
            </a:r>
          </a:p>
          <a:p>
            <a:r>
              <a:rPr lang="it-IT" sz="2000" b="1" dirty="0">
                <a:solidFill>
                  <a:schemeClr val="accent1"/>
                </a:solidFill>
              </a:rPr>
              <a:t>- </a:t>
            </a:r>
            <a:r>
              <a:rPr lang="it-IT" sz="2000" dirty="0"/>
              <a:t>matches a dash</a:t>
            </a:r>
          </a:p>
          <a:p>
            <a:r>
              <a:rPr lang="it-IT" sz="2000" b="1" dirty="0">
                <a:solidFill>
                  <a:schemeClr val="accent1"/>
                </a:solidFill>
              </a:rPr>
              <a:t>[] </a:t>
            </a:r>
            <a:r>
              <a:rPr lang="it-IT" sz="2000" dirty="0"/>
              <a:t>the brackets enclose the boolean string that ‘</a:t>
            </a:r>
            <a:r>
              <a:rPr lang="it-IT" sz="2000" b="1" dirty="0"/>
              <a:t>OR</a:t>
            </a:r>
            <a:r>
              <a:rPr lang="it-IT" sz="2000" dirty="0"/>
              <a:t>’ the word characters, dot, and dash.</a:t>
            </a:r>
          </a:p>
          <a:p>
            <a:r>
              <a:rPr lang="it-IT" sz="2000" b="1" dirty="0">
                <a:solidFill>
                  <a:schemeClr val="accent1"/>
                </a:solidFill>
              </a:rPr>
              <a:t>+</a:t>
            </a:r>
            <a:r>
              <a:rPr lang="it-IT" sz="2000" dirty="0"/>
              <a:t> matches any word character OR digit OR character OR - repeated 1 or more times</a:t>
            </a:r>
          </a:p>
        </p:txBody>
      </p:sp>
      <p:sp>
        <p:nvSpPr>
          <p:cNvPr id="9" name="Rectangle 8">
            <a:extLst>
              <a:ext uri="{FF2B5EF4-FFF2-40B4-BE49-F238E27FC236}">
                <a16:creationId xmlns:a16="http://schemas.microsoft.com/office/drawing/2014/main" id="{843A9A2A-3646-48D2-94DE-260E9C64A54B}"/>
              </a:ext>
            </a:extLst>
          </p:cNvPr>
          <p:cNvSpPr/>
          <p:nvPr/>
        </p:nvSpPr>
        <p:spPr>
          <a:xfrm>
            <a:off x="86190" y="2065810"/>
            <a:ext cx="9336106" cy="1631216"/>
          </a:xfrm>
          <a:prstGeom prst="rect">
            <a:avLst/>
          </a:prstGeom>
        </p:spPr>
        <p:txBody>
          <a:bodyPr wrap="square">
            <a:spAutoFit/>
          </a:bodyPr>
          <a:lstStyle/>
          <a:p>
            <a:pPr marL="285750" indent="-285750">
              <a:buFont typeface="Arial" panose="020B0604020202020204" pitchFamily="34" charset="0"/>
              <a:buChar char="•"/>
            </a:pPr>
            <a:r>
              <a:rPr lang="it-IT" sz="2000" dirty="0"/>
              <a:t>The string </a:t>
            </a:r>
            <a:r>
              <a:rPr lang="it-IT" sz="2000" b="1" dirty="0"/>
              <a:t>before the “@” could contain any kind of word character, special character or digit</a:t>
            </a:r>
            <a:r>
              <a:rPr lang="it-IT" sz="2000" dirty="0"/>
              <a:t> in any combination and length. How would you express this in regex? </a:t>
            </a:r>
            <a:r>
              <a:rPr lang="it-IT" sz="2000" b="1" dirty="0"/>
              <a:t>Hint: </a:t>
            </a:r>
            <a:r>
              <a:rPr lang="it-IT" sz="2000" dirty="0"/>
              <a:t>often addresses will have a </a:t>
            </a:r>
            <a:r>
              <a:rPr lang="it-IT" sz="2000" b="1" dirty="0"/>
              <a:t>dash (-) or dot (.) </a:t>
            </a:r>
            <a:r>
              <a:rPr lang="it-IT" sz="2000" dirty="0"/>
              <a:t>in them, and neither of these are included in the word character expression (\w). </a:t>
            </a:r>
            <a:r>
              <a:rPr lang="it-IT" sz="2000" b="1" dirty="0"/>
              <a:t>How do you capture this in the expression?</a:t>
            </a:r>
          </a:p>
        </p:txBody>
      </p:sp>
    </p:spTree>
    <p:extLst>
      <p:ext uri="{BB962C8B-B14F-4D97-AF65-F5344CB8AC3E}">
        <p14:creationId xmlns:p14="http://schemas.microsoft.com/office/powerpoint/2010/main" val="210755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611" y="1098937"/>
            <a:ext cx="2514199" cy="19216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AE3B9D-A8E0-492B-BF71-565CEB9A4BAC}"/>
              </a:ext>
            </a:extLst>
          </p:cNvPr>
          <p:cNvSpPr/>
          <p:nvPr/>
        </p:nvSpPr>
        <p:spPr>
          <a:xfrm>
            <a:off x="86189" y="575263"/>
            <a:ext cx="6595075" cy="523220"/>
          </a:xfrm>
          <a:prstGeom prst="rect">
            <a:avLst/>
          </a:prstGeom>
        </p:spPr>
        <p:txBody>
          <a:bodyPr wrap="none">
            <a:spAutoFit/>
          </a:bodyPr>
          <a:lstStyle/>
          <a:p>
            <a:r>
              <a:rPr lang="it-IT" sz="2800" dirty="0"/>
              <a:t>Finding email addresses using regex101.com</a:t>
            </a:r>
          </a:p>
        </p:txBody>
      </p:sp>
      <p:pic>
        <p:nvPicPr>
          <p:cNvPr id="5" name="Picture 4" descr="Image result for email meme&quot;">
            <a:extLst>
              <a:ext uri="{FF2B5EF4-FFF2-40B4-BE49-F238E27FC236}">
                <a16:creationId xmlns:a16="http://schemas.microsoft.com/office/drawing/2014/main" id="{A09746E4-5B09-4E35-91B5-1725D5DEA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741" y="4346713"/>
            <a:ext cx="3731260" cy="25103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230AF34-9BE3-43E4-97F1-26B9E243F156}"/>
              </a:ext>
            </a:extLst>
          </p:cNvPr>
          <p:cNvSpPr/>
          <p:nvPr/>
        </p:nvSpPr>
        <p:spPr>
          <a:xfrm>
            <a:off x="86189" y="3267575"/>
            <a:ext cx="8474715" cy="3477875"/>
          </a:xfrm>
          <a:prstGeom prst="rect">
            <a:avLst/>
          </a:prstGeom>
        </p:spPr>
        <p:txBody>
          <a:bodyPr wrap="square">
            <a:spAutoFit/>
          </a:bodyPr>
          <a:lstStyle/>
          <a:p>
            <a:r>
              <a:rPr lang="it-IT" sz="2000" b="1" dirty="0"/>
              <a:t>Solution</a:t>
            </a:r>
          </a:p>
          <a:p>
            <a:r>
              <a:rPr lang="it-IT" sz="2000" b="1" dirty="0">
                <a:solidFill>
                  <a:schemeClr val="accent1"/>
                </a:solidFill>
              </a:rPr>
              <a:t>[\w.-]+\.\w {2,3}</a:t>
            </a:r>
          </a:p>
          <a:p>
            <a:endParaRPr lang="it-IT" sz="2000" b="1" dirty="0">
              <a:solidFill>
                <a:schemeClr val="accent1"/>
              </a:solidFill>
            </a:endParaRPr>
          </a:p>
          <a:p>
            <a:r>
              <a:rPr lang="it-IT" sz="2000" b="1" dirty="0">
                <a:solidFill>
                  <a:schemeClr val="accent1"/>
                </a:solidFill>
              </a:rPr>
              <a:t>\. </a:t>
            </a:r>
            <a:r>
              <a:rPr lang="it-IT" sz="2000" dirty="0"/>
              <a:t>matches </a:t>
            </a:r>
            <a:r>
              <a:rPr lang="it-IT" sz="2000" b="1" dirty="0"/>
              <a:t>the literal period (‘.’) </a:t>
            </a:r>
            <a:r>
              <a:rPr lang="it-IT" sz="2000" dirty="0"/>
              <a:t>not the regex expression .</a:t>
            </a:r>
          </a:p>
          <a:p>
            <a:r>
              <a:rPr lang="it-IT" sz="2000" b="1" dirty="0">
                <a:solidFill>
                  <a:schemeClr val="accent1"/>
                </a:solidFill>
              </a:rPr>
              <a:t>\w </a:t>
            </a:r>
            <a:r>
              <a:rPr lang="it-IT" sz="2000" dirty="0"/>
              <a:t>matches </a:t>
            </a:r>
            <a:r>
              <a:rPr lang="it-IT" sz="2000" b="1" dirty="0"/>
              <a:t>any word </a:t>
            </a:r>
            <a:r>
              <a:rPr lang="it-IT" sz="2000" dirty="0"/>
              <a:t>(including digits and underscore)</a:t>
            </a:r>
          </a:p>
          <a:p>
            <a:r>
              <a:rPr lang="it-IT" sz="2000" b="1" dirty="0">
                <a:solidFill>
                  <a:schemeClr val="accent1"/>
                </a:solidFill>
              </a:rPr>
              <a:t>{2,3} </a:t>
            </a:r>
            <a:r>
              <a:rPr lang="it-IT" sz="2000" b="1" dirty="0"/>
              <a:t>limits the number of word characters and/or digits </a:t>
            </a:r>
            <a:r>
              <a:rPr lang="it-IT" sz="2000" dirty="0"/>
              <a:t>to a two or three-character string.</a:t>
            </a:r>
          </a:p>
          <a:p>
            <a:r>
              <a:rPr lang="it-IT" sz="2000" b="1" dirty="0">
                <a:solidFill>
                  <a:schemeClr val="accent1"/>
                </a:solidFill>
              </a:rPr>
              <a:t>[] </a:t>
            </a:r>
            <a:r>
              <a:rPr lang="it-IT" sz="2000" dirty="0"/>
              <a:t>the brackets enclose </a:t>
            </a:r>
            <a:r>
              <a:rPr lang="it-IT" sz="2000" b="1" dirty="0"/>
              <a:t>the boolean string that ‘OR’ the digits</a:t>
            </a:r>
            <a:r>
              <a:rPr lang="it-IT" sz="2000" dirty="0"/>
              <a:t>, word characters, characters and dash.</a:t>
            </a:r>
          </a:p>
          <a:p>
            <a:r>
              <a:rPr lang="it-IT" sz="2000" b="1" dirty="0">
                <a:solidFill>
                  <a:schemeClr val="accent1"/>
                </a:solidFill>
              </a:rPr>
              <a:t>+ </a:t>
            </a:r>
            <a:r>
              <a:rPr lang="it-IT" sz="2000" dirty="0"/>
              <a:t>matches </a:t>
            </a:r>
            <a:r>
              <a:rPr lang="it-IT" sz="2000" b="1" dirty="0"/>
              <a:t>any word character OR digit OR character OR </a:t>
            </a:r>
            <a:r>
              <a:rPr lang="it-IT" sz="2000" dirty="0"/>
              <a:t>- repeated </a:t>
            </a:r>
            <a:r>
              <a:rPr lang="it-IT" sz="2000" b="1" dirty="0"/>
              <a:t>1 or more times</a:t>
            </a:r>
          </a:p>
        </p:txBody>
      </p:sp>
      <p:sp>
        <p:nvSpPr>
          <p:cNvPr id="6" name="Rectangle 5">
            <a:extLst>
              <a:ext uri="{FF2B5EF4-FFF2-40B4-BE49-F238E27FC236}">
                <a16:creationId xmlns:a16="http://schemas.microsoft.com/office/drawing/2014/main" id="{ECBF8AAA-47A4-4955-89F4-E6581DFEC06F}"/>
              </a:ext>
            </a:extLst>
          </p:cNvPr>
          <p:cNvSpPr/>
          <p:nvPr/>
        </p:nvSpPr>
        <p:spPr>
          <a:xfrm>
            <a:off x="86190" y="1051844"/>
            <a:ext cx="9505421" cy="2246769"/>
          </a:xfrm>
          <a:prstGeom prst="rect">
            <a:avLst/>
          </a:prstGeom>
        </p:spPr>
        <p:txBody>
          <a:bodyPr wrap="square">
            <a:spAutoFit/>
          </a:bodyPr>
          <a:lstStyle/>
          <a:p>
            <a:r>
              <a:rPr lang="it-IT" sz="2000" b="1" dirty="0"/>
              <a:t>Finish the expression</a:t>
            </a:r>
          </a:p>
          <a:p>
            <a:r>
              <a:rPr lang="it-IT" sz="2000" dirty="0"/>
              <a:t>The </a:t>
            </a:r>
            <a:r>
              <a:rPr lang="it-IT" sz="2000" b="1" dirty="0"/>
              <a:t>string after the “@” </a:t>
            </a:r>
            <a:r>
              <a:rPr lang="it-IT" sz="2000" dirty="0"/>
              <a:t>could contain </a:t>
            </a:r>
            <a:r>
              <a:rPr lang="it-IT" sz="2000" b="1" dirty="0"/>
              <a:t>any kind of word character</a:t>
            </a:r>
            <a:r>
              <a:rPr lang="it-IT" sz="2000" dirty="0"/>
              <a:t>, special character or digit in any combination and length as well as the dash. In addition, we know that it will </a:t>
            </a:r>
            <a:r>
              <a:rPr lang="it-IT" sz="2000" b="1" dirty="0"/>
              <a:t>end with two or three characters after a period </a:t>
            </a:r>
            <a:r>
              <a:rPr lang="it-IT" sz="2000" dirty="0"/>
              <a:t>(.) What expression would capture this. </a:t>
            </a:r>
          </a:p>
          <a:p>
            <a:endParaRPr lang="it-IT" sz="2000" dirty="0"/>
          </a:p>
          <a:p>
            <a:pPr algn="ctr"/>
            <a:r>
              <a:rPr lang="it-IT" sz="2000" b="1" i="1" dirty="0"/>
              <a:t>Hint</a:t>
            </a:r>
            <a:r>
              <a:rPr lang="it-IT" sz="2000" i="1" dirty="0"/>
              <a:t>: the </a:t>
            </a:r>
            <a:r>
              <a:rPr lang="it-IT" sz="2000" b="1" i="1" dirty="0"/>
              <a:t>.</a:t>
            </a:r>
            <a:r>
              <a:rPr lang="it-IT" sz="2000" i="1" dirty="0"/>
              <a:t> is also a regex expression, so you’ll have to use the </a:t>
            </a:r>
            <a:r>
              <a:rPr lang="it-IT" sz="2000" b="1" i="1" dirty="0"/>
              <a:t>escape \</a:t>
            </a:r>
            <a:r>
              <a:rPr lang="it-IT" sz="2000" i="1" dirty="0"/>
              <a:t> to express a literal period. </a:t>
            </a:r>
            <a:endParaRPr lang="it-IT" sz="2000" dirty="0"/>
          </a:p>
        </p:txBody>
      </p:sp>
    </p:spTree>
    <p:extLst>
      <p:ext uri="{BB962C8B-B14F-4D97-AF65-F5344CB8AC3E}">
        <p14:creationId xmlns:p14="http://schemas.microsoft.com/office/powerpoint/2010/main" val="3849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5400" dirty="0"/>
              <a:t>Edinburgh Carpentries</a:t>
            </a:r>
          </a:p>
        </p:txBody>
      </p:sp>
      <p:sp>
        <p:nvSpPr>
          <p:cNvPr id="3" name="Content Placeholder 2"/>
          <p:cNvSpPr>
            <a:spLocks noGrp="1"/>
          </p:cNvSpPr>
          <p:nvPr>
            <p:ph idx="1"/>
          </p:nvPr>
        </p:nvSpPr>
        <p:spPr>
          <a:xfrm>
            <a:off x="512379" y="1993791"/>
            <a:ext cx="5415455" cy="4351338"/>
          </a:xfrm>
        </p:spPr>
        <p:txBody>
          <a:bodyPr>
            <a:normAutofit lnSpcReduction="10000"/>
          </a:bodyPr>
          <a:lstStyle/>
          <a:p>
            <a:r>
              <a:rPr lang="en-GB" b="1" dirty="0"/>
              <a:t>22 workshops </a:t>
            </a:r>
            <a:r>
              <a:rPr lang="en-GB" dirty="0"/>
              <a:t>took place so far plus this one starting today</a:t>
            </a:r>
          </a:p>
          <a:p>
            <a:endParaRPr lang="en-GB" dirty="0"/>
          </a:p>
          <a:p>
            <a:r>
              <a:rPr lang="en-GB" b="1" dirty="0"/>
              <a:t>13 Software Carpentries </a:t>
            </a:r>
            <a:r>
              <a:rPr lang="en-GB" dirty="0"/>
              <a:t>organised</a:t>
            </a:r>
          </a:p>
          <a:p>
            <a:endParaRPr lang="en-GB" dirty="0"/>
          </a:p>
          <a:p>
            <a:r>
              <a:rPr lang="en-GB" dirty="0"/>
              <a:t>9 </a:t>
            </a:r>
            <a:r>
              <a:rPr lang="en-GB" b="1" dirty="0"/>
              <a:t>Data Carpentries </a:t>
            </a:r>
            <a:r>
              <a:rPr lang="en-GB" dirty="0"/>
              <a:t>organised</a:t>
            </a:r>
          </a:p>
          <a:p>
            <a:endParaRPr lang="en-GB" dirty="0"/>
          </a:p>
          <a:p>
            <a:r>
              <a:rPr lang="en-GB" dirty="0"/>
              <a:t>More than </a:t>
            </a:r>
            <a:r>
              <a:rPr lang="en-GB" b="1" dirty="0"/>
              <a:t>500 people </a:t>
            </a:r>
            <a:r>
              <a:rPr lang="en-GB" dirty="0"/>
              <a:t>attended so far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028" y="1806303"/>
            <a:ext cx="5276069" cy="4977424"/>
          </a:xfrm>
          <a:prstGeom prst="rect">
            <a:avLst/>
          </a:prstGeom>
        </p:spPr>
      </p:pic>
    </p:spTree>
    <p:extLst>
      <p:ext uri="{BB962C8B-B14F-4D97-AF65-F5344CB8AC3E}">
        <p14:creationId xmlns:p14="http://schemas.microsoft.com/office/powerpoint/2010/main" val="1325017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3151" y="686461"/>
            <a:ext cx="2900074" cy="2216617"/>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Image result for phone number meme&quot;">
            <a:extLst>
              <a:ext uri="{FF2B5EF4-FFF2-40B4-BE49-F238E27FC236}">
                <a16:creationId xmlns:a16="http://schemas.microsoft.com/office/drawing/2014/main" id="{9FD8E062-3C5F-412C-A1A0-B20607475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942" y="3693855"/>
            <a:ext cx="3444057" cy="31079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41FE3B-99D6-46D1-98D3-505D6C85F5FA}"/>
              </a:ext>
            </a:extLst>
          </p:cNvPr>
          <p:cNvSpPr/>
          <p:nvPr/>
        </p:nvSpPr>
        <p:spPr>
          <a:xfrm>
            <a:off x="0" y="1370225"/>
            <a:ext cx="12192000" cy="2800767"/>
          </a:xfrm>
          <a:prstGeom prst="rect">
            <a:avLst/>
          </a:prstGeom>
        </p:spPr>
        <p:txBody>
          <a:bodyPr wrap="square">
            <a:spAutoFit/>
          </a:bodyPr>
          <a:lstStyle/>
          <a:p>
            <a:r>
              <a:rPr lang="it-IT" sz="2000" b="1" dirty="0"/>
              <a:t>What to consider:</a:t>
            </a:r>
          </a:p>
          <a:p>
            <a:pPr marL="285750" indent="-285750">
              <a:buFont typeface="Arial" panose="020B0604020202020204" pitchFamily="34" charset="0"/>
              <a:buChar char="•"/>
            </a:pPr>
            <a:r>
              <a:rPr lang="it-IT" sz="2000" dirty="0"/>
              <a:t>It may or may not have a </a:t>
            </a:r>
            <a:r>
              <a:rPr lang="it-IT" sz="2000" b="1" dirty="0"/>
              <a:t>country code</a:t>
            </a:r>
            <a:r>
              <a:rPr lang="it-IT" sz="2000" dirty="0"/>
              <a:t>, perhaps starting with a “</a:t>
            </a:r>
            <a:r>
              <a:rPr lang="it-IT" sz="2000" b="1" dirty="0"/>
              <a:t>+</a:t>
            </a:r>
            <a:r>
              <a:rPr lang="it-IT" sz="2000" dirty="0"/>
              <a:t>”.</a:t>
            </a:r>
          </a:p>
          <a:p>
            <a:pPr marL="285750" indent="-285750">
              <a:buFont typeface="Arial" panose="020B0604020202020204" pitchFamily="34" charset="0"/>
              <a:buChar char="•"/>
            </a:pPr>
            <a:r>
              <a:rPr lang="it-IT" sz="2000" dirty="0"/>
              <a:t>It will have an </a:t>
            </a:r>
            <a:r>
              <a:rPr lang="it-IT" sz="2000" b="1" dirty="0"/>
              <a:t>area code</a:t>
            </a:r>
            <a:r>
              <a:rPr lang="it-IT" sz="2000" dirty="0"/>
              <a:t>, potentially enclosed in </a:t>
            </a:r>
            <a:r>
              <a:rPr lang="it-IT" sz="2000" b="1" dirty="0"/>
              <a:t>parentheses</a:t>
            </a:r>
            <a:r>
              <a:rPr lang="it-IT" sz="2000" dirty="0"/>
              <a:t>.</a:t>
            </a:r>
          </a:p>
          <a:p>
            <a:pPr marL="285750" indent="-285750">
              <a:buFont typeface="Arial" panose="020B0604020202020204" pitchFamily="34" charset="0"/>
              <a:buChar char="•"/>
            </a:pPr>
            <a:r>
              <a:rPr lang="it-IT" sz="2000" dirty="0"/>
              <a:t>It may have the </a:t>
            </a:r>
            <a:r>
              <a:rPr lang="it-IT" sz="2000" b="1" dirty="0"/>
              <a:t>sections all separated with a “-“.</a:t>
            </a:r>
          </a:p>
          <a:p>
            <a:pPr marL="285750" indent="-285750">
              <a:buFont typeface="Arial" panose="020B0604020202020204" pitchFamily="34" charset="0"/>
              <a:buChar char="•"/>
            </a:pPr>
            <a:endParaRPr lang="it-IT" sz="2000" b="1" dirty="0"/>
          </a:p>
          <a:p>
            <a:r>
              <a:rPr lang="it-IT" sz="2000" dirty="0"/>
              <a:t>Start with what we know, which is the most basic format of a phone number: three digits, a dash, and four digits. How would we write a regex expression that matches this?</a:t>
            </a:r>
          </a:p>
          <a:p>
            <a:endParaRPr lang="it-IT" dirty="0"/>
          </a:p>
          <a:p>
            <a:endParaRPr lang="it-IT" dirty="0"/>
          </a:p>
        </p:txBody>
      </p:sp>
      <p:sp>
        <p:nvSpPr>
          <p:cNvPr id="4" name="Rectangle 3">
            <a:extLst>
              <a:ext uri="{FF2B5EF4-FFF2-40B4-BE49-F238E27FC236}">
                <a16:creationId xmlns:a16="http://schemas.microsoft.com/office/drawing/2014/main" id="{4E634203-B79D-4502-BE5E-B57320779DFD}"/>
              </a:ext>
            </a:extLst>
          </p:cNvPr>
          <p:cNvSpPr/>
          <p:nvPr/>
        </p:nvSpPr>
        <p:spPr>
          <a:xfrm>
            <a:off x="0" y="686461"/>
            <a:ext cx="6768584" cy="461665"/>
          </a:xfrm>
          <a:prstGeom prst="rect">
            <a:avLst/>
          </a:prstGeom>
        </p:spPr>
        <p:txBody>
          <a:bodyPr wrap="none">
            <a:spAutoFit/>
          </a:bodyPr>
          <a:lstStyle/>
          <a:p>
            <a:r>
              <a:rPr lang="it-IT" sz="2400" dirty="0"/>
              <a:t>Does this Code of Conduct contain a phone number?</a:t>
            </a:r>
          </a:p>
        </p:txBody>
      </p:sp>
      <p:sp>
        <p:nvSpPr>
          <p:cNvPr id="5" name="Rectangle 4">
            <a:extLst>
              <a:ext uri="{FF2B5EF4-FFF2-40B4-BE49-F238E27FC236}">
                <a16:creationId xmlns:a16="http://schemas.microsoft.com/office/drawing/2014/main" id="{CCA6DA69-DC77-4169-B5C2-C1F39E0DD03F}"/>
              </a:ext>
            </a:extLst>
          </p:cNvPr>
          <p:cNvSpPr/>
          <p:nvPr/>
        </p:nvSpPr>
        <p:spPr>
          <a:xfrm>
            <a:off x="245918" y="3932068"/>
            <a:ext cx="7466847" cy="2631490"/>
          </a:xfrm>
          <a:prstGeom prst="rect">
            <a:avLst/>
          </a:prstGeom>
        </p:spPr>
        <p:txBody>
          <a:bodyPr wrap="square" numCol="2">
            <a:spAutoFit/>
          </a:bodyPr>
          <a:lstStyle/>
          <a:p>
            <a:r>
              <a:rPr lang="it-IT" sz="2400" b="1" dirty="0"/>
              <a:t>Solution</a:t>
            </a:r>
          </a:p>
          <a:p>
            <a:endParaRPr lang="it-IT" sz="2200" b="1" dirty="0"/>
          </a:p>
          <a:p>
            <a:r>
              <a:rPr lang="it-IT" sz="2200" b="1" dirty="0">
                <a:solidFill>
                  <a:schemeClr val="accent1"/>
                </a:solidFill>
              </a:rPr>
              <a:t>\d{3}-\d{4}</a:t>
            </a:r>
          </a:p>
          <a:p>
            <a:endParaRPr lang="it-IT" sz="2200" b="1" dirty="0">
              <a:solidFill>
                <a:schemeClr val="accent1"/>
              </a:solidFill>
            </a:endParaRPr>
          </a:p>
          <a:p>
            <a:pPr>
              <a:lnSpc>
                <a:spcPct val="150000"/>
              </a:lnSpc>
            </a:pPr>
            <a:r>
              <a:rPr lang="it-IT" sz="2200" b="1" dirty="0">
                <a:solidFill>
                  <a:schemeClr val="accent1"/>
                </a:solidFill>
              </a:rPr>
              <a:t>\d </a:t>
            </a:r>
            <a:r>
              <a:rPr lang="it-IT" sz="2200" dirty="0"/>
              <a:t>matches digits</a:t>
            </a:r>
          </a:p>
          <a:p>
            <a:pPr>
              <a:lnSpc>
                <a:spcPct val="150000"/>
              </a:lnSpc>
            </a:pPr>
            <a:r>
              <a:rPr lang="it-IT" sz="2200" b="1" dirty="0">
                <a:solidFill>
                  <a:schemeClr val="accent1"/>
                </a:solidFill>
              </a:rPr>
              <a:t>{3} </a:t>
            </a:r>
            <a:r>
              <a:rPr lang="it-IT" sz="2200" dirty="0"/>
              <a:t>matches 3 digits</a:t>
            </a:r>
          </a:p>
          <a:p>
            <a:pPr>
              <a:lnSpc>
                <a:spcPct val="150000"/>
              </a:lnSpc>
            </a:pPr>
            <a:r>
              <a:rPr lang="it-IT" sz="2200" b="1" dirty="0">
                <a:solidFill>
                  <a:schemeClr val="accent1"/>
                </a:solidFill>
              </a:rPr>
              <a:t>- </a:t>
            </a:r>
            <a:r>
              <a:rPr lang="it-IT" sz="2200" dirty="0"/>
              <a:t>matches the character ‘-‘</a:t>
            </a:r>
          </a:p>
          <a:p>
            <a:pPr>
              <a:lnSpc>
                <a:spcPct val="150000"/>
              </a:lnSpc>
            </a:pPr>
            <a:r>
              <a:rPr lang="it-IT" sz="2200" b="1" dirty="0">
                <a:solidFill>
                  <a:schemeClr val="accent1"/>
                </a:solidFill>
              </a:rPr>
              <a:t>\d </a:t>
            </a:r>
            <a:r>
              <a:rPr lang="it-IT" sz="2200" dirty="0"/>
              <a:t>matches any digit</a:t>
            </a:r>
          </a:p>
          <a:p>
            <a:pPr>
              <a:lnSpc>
                <a:spcPct val="150000"/>
              </a:lnSpc>
            </a:pPr>
            <a:r>
              <a:rPr lang="it-IT" sz="2200" b="1" dirty="0">
                <a:solidFill>
                  <a:schemeClr val="accent1"/>
                </a:solidFill>
              </a:rPr>
              <a:t>{4} </a:t>
            </a:r>
            <a:r>
              <a:rPr lang="it-IT" sz="2200" dirty="0"/>
              <a:t>matches 4 digits.</a:t>
            </a:r>
          </a:p>
          <a:p>
            <a:endParaRPr lang="it-IT" sz="2200" dirty="0"/>
          </a:p>
          <a:p>
            <a:r>
              <a:rPr lang="it-IT" sz="2200" dirty="0"/>
              <a:t>This expression should find three matches in the document.</a:t>
            </a:r>
          </a:p>
        </p:txBody>
      </p:sp>
    </p:spTree>
    <p:extLst>
      <p:ext uri="{BB962C8B-B14F-4D97-AF65-F5344CB8AC3E}">
        <p14:creationId xmlns:p14="http://schemas.microsoft.com/office/powerpoint/2010/main" val="76559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sp>
        <p:nvSpPr>
          <p:cNvPr id="4" name="Rectangle 3">
            <a:extLst>
              <a:ext uri="{FF2B5EF4-FFF2-40B4-BE49-F238E27FC236}">
                <a16:creationId xmlns:a16="http://schemas.microsoft.com/office/drawing/2014/main" id="{644263BF-6AA9-496B-B2B7-F3F4FE7B06B9}"/>
              </a:ext>
            </a:extLst>
          </p:cNvPr>
          <p:cNvSpPr/>
          <p:nvPr/>
        </p:nvSpPr>
        <p:spPr>
          <a:xfrm>
            <a:off x="300434" y="789916"/>
            <a:ext cx="4925284" cy="1569660"/>
          </a:xfrm>
          <a:prstGeom prst="rect">
            <a:avLst/>
          </a:prstGeom>
        </p:spPr>
        <p:txBody>
          <a:bodyPr wrap="square">
            <a:spAutoFit/>
          </a:bodyPr>
          <a:lstStyle/>
          <a:p>
            <a:pPr marL="285750" indent="-285750">
              <a:buFont typeface="Arial" panose="020B0604020202020204" pitchFamily="34" charset="0"/>
              <a:buChar char="•"/>
            </a:pPr>
            <a:r>
              <a:rPr lang="it-IT" sz="2400" dirty="0"/>
              <a:t>How would we expand the expression to include an area code (three digits and a dash)?</a:t>
            </a:r>
          </a:p>
          <a:p>
            <a:endParaRPr lang="it-IT" sz="2400" dirty="0"/>
          </a:p>
        </p:txBody>
      </p:sp>
      <p:sp>
        <p:nvSpPr>
          <p:cNvPr id="5" name="Rectangle 4">
            <a:extLst>
              <a:ext uri="{FF2B5EF4-FFF2-40B4-BE49-F238E27FC236}">
                <a16:creationId xmlns:a16="http://schemas.microsoft.com/office/drawing/2014/main" id="{F858AFE7-9987-41C9-B95E-A399223B7D24}"/>
              </a:ext>
            </a:extLst>
          </p:cNvPr>
          <p:cNvSpPr/>
          <p:nvPr/>
        </p:nvSpPr>
        <p:spPr>
          <a:xfrm>
            <a:off x="622852" y="2570045"/>
            <a:ext cx="4280452" cy="3816429"/>
          </a:xfrm>
          <a:prstGeom prst="rect">
            <a:avLst/>
          </a:prstGeom>
          <a:ln>
            <a:solidFill>
              <a:srgbClr val="92D050"/>
            </a:solidFill>
          </a:ln>
        </p:spPr>
        <p:txBody>
          <a:bodyPr wrap="square">
            <a:spAutoFit/>
          </a:bodyPr>
          <a:lstStyle/>
          <a:p>
            <a:r>
              <a:rPr lang="it-IT" sz="2200" b="1" dirty="0"/>
              <a:t>Solution</a:t>
            </a:r>
          </a:p>
          <a:p>
            <a:r>
              <a:rPr lang="it-IT" sz="2200" b="1" dirty="0">
                <a:solidFill>
                  <a:schemeClr val="accent1"/>
                </a:solidFill>
              </a:rPr>
              <a:t>\d{3}-\d{3}-\d{4}</a:t>
            </a:r>
          </a:p>
          <a:p>
            <a:endParaRPr lang="it-IT" sz="2200" dirty="0"/>
          </a:p>
          <a:p>
            <a:r>
              <a:rPr lang="it-IT" sz="2200" b="1" dirty="0">
                <a:solidFill>
                  <a:schemeClr val="accent1"/>
                </a:solidFill>
              </a:rPr>
              <a:t>\d </a:t>
            </a:r>
            <a:r>
              <a:rPr lang="it-IT" sz="2200" dirty="0"/>
              <a:t>matches digits</a:t>
            </a:r>
          </a:p>
          <a:p>
            <a:r>
              <a:rPr lang="it-IT" sz="2200" b="1" dirty="0">
                <a:solidFill>
                  <a:schemeClr val="accent1"/>
                </a:solidFill>
              </a:rPr>
              <a:t>{3} </a:t>
            </a:r>
            <a:r>
              <a:rPr lang="it-IT" sz="2200" dirty="0"/>
              <a:t>matches 3 digits</a:t>
            </a:r>
          </a:p>
          <a:p>
            <a:r>
              <a:rPr lang="it-IT" sz="2200" b="1" dirty="0">
                <a:solidFill>
                  <a:schemeClr val="accent1"/>
                </a:solidFill>
              </a:rPr>
              <a:t>- </a:t>
            </a:r>
            <a:r>
              <a:rPr lang="it-IT" sz="2200" dirty="0"/>
              <a:t>matches the character ‘-‘</a:t>
            </a:r>
          </a:p>
          <a:p>
            <a:r>
              <a:rPr lang="it-IT" sz="2200" b="1" dirty="0">
                <a:solidFill>
                  <a:schemeClr val="accent1"/>
                </a:solidFill>
              </a:rPr>
              <a:t>\d </a:t>
            </a:r>
            <a:r>
              <a:rPr lang="it-IT" sz="2200" dirty="0"/>
              <a:t>matches any digit</a:t>
            </a:r>
          </a:p>
          <a:p>
            <a:r>
              <a:rPr lang="it-IT" sz="2200" b="1" dirty="0">
                <a:solidFill>
                  <a:schemeClr val="accent1"/>
                </a:solidFill>
              </a:rPr>
              <a:t>{4} </a:t>
            </a:r>
            <a:r>
              <a:rPr lang="it-IT" sz="2200" dirty="0"/>
              <a:t>matches 4 digits.</a:t>
            </a:r>
          </a:p>
          <a:p>
            <a:endParaRPr lang="it-IT" sz="2200" dirty="0"/>
          </a:p>
          <a:p>
            <a:r>
              <a:rPr lang="it-IT" sz="2200" dirty="0"/>
              <a:t>This expression should find one match in the document</a:t>
            </a:r>
          </a:p>
        </p:txBody>
      </p:sp>
      <p:sp>
        <p:nvSpPr>
          <p:cNvPr id="7" name="Rectangle 6">
            <a:extLst>
              <a:ext uri="{FF2B5EF4-FFF2-40B4-BE49-F238E27FC236}">
                <a16:creationId xmlns:a16="http://schemas.microsoft.com/office/drawing/2014/main" id="{C2A8F66F-5D0D-41C0-9FCB-C3940438E877}"/>
              </a:ext>
            </a:extLst>
          </p:cNvPr>
          <p:cNvSpPr/>
          <p:nvPr/>
        </p:nvSpPr>
        <p:spPr>
          <a:xfrm>
            <a:off x="5548136" y="2231490"/>
            <a:ext cx="6524594" cy="4493538"/>
          </a:xfrm>
          <a:prstGeom prst="rect">
            <a:avLst/>
          </a:prstGeom>
          <a:ln>
            <a:solidFill>
              <a:srgbClr val="92D050"/>
            </a:solidFill>
          </a:ln>
        </p:spPr>
        <p:txBody>
          <a:bodyPr wrap="square">
            <a:spAutoFit/>
          </a:bodyPr>
          <a:lstStyle/>
          <a:p>
            <a:r>
              <a:rPr lang="en-US" sz="2200" b="1" dirty="0"/>
              <a:t>Solution</a:t>
            </a:r>
          </a:p>
          <a:p>
            <a:r>
              <a:rPr lang="en-US" sz="2200" b="1" dirty="0">
                <a:solidFill>
                  <a:schemeClr val="accent1"/>
                </a:solidFill>
              </a:rPr>
              <a:t>\(\d{3}\) ?\d{3}-\d{4}</a:t>
            </a:r>
          </a:p>
          <a:p>
            <a:endParaRPr lang="en-US" sz="2200" dirty="0"/>
          </a:p>
          <a:p>
            <a:r>
              <a:rPr lang="en-US" sz="2200" b="1" dirty="0">
                <a:solidFill>
                  <a:schemeClr val="accent1"/>
                </a:solidFill>
              </a:rPr>
              <a:t>\(</a:t>
            </a:r>
            <a:r>
              <a:rPr lang="en-US" sz="2200" dirty="0"/>
              <a:t> escape character with the parenthesis as straightforward character match</a:t>
            </a:r>
          </a:p>
          <a:p>
            <a:r>
              <a:rPr lang="en-US" sz="2200" b="1" dirty="0">
                <a:solidFill>
                  <a:schemeClr val="accent1"/>
                </a:solidFill>
              </a:rPr>
              <a:t>\d </a:t>
            </a:r>
            <a:r>
              <a:rPr lang="en-US" sz="2200" dirty="0"/>
              <a:t>matches digits</a:t>
            </a:r>
          </a:p>
          <a:p>
            <a:r>
              <a:rPr lang="en-US" sz="2200" b="1" dirty="0">
                <a:solidFill>
                  <a:schemeClr val="accent1"/>
                </a:solidFill>
              </a:rPr>
              <a:t>{3} </a:t>
            </a:r>
            <a:r>
              <a:rPr lang="en-US" sz="2200" dirty="0"/>
              <a:t>matches 3 digits</a:t>
            </a:r>
          </a:p>
          <a:p>
            <a:r>
              <a:rPr lang="en-US" sz="2200" b="1" dirty="0">
                <a:solidFill>
                  <a:schemeClr val="accent1"/>
                </a:solidFill>
              </a:rPr>
              <a:t>\) </a:t>
            </a:r>
            <a:r>
              <a:rPr lang="en-US" sz="2200" dirty="0"/>
              <a:t>escape character with the parenthesis as a straightforward character match</a:t>
            </a:r>
          </a:p>
          <a:p>
            <a:r>
              <a:rPr lang="en-US" sz="2200" b="1" dirty="0">
                <a:solidFill>
                  <a:schemeClr val="accent1"/>
                </a:solidFill>
              </a:rPr>
              <a:t>?</a:t>
            </a:r>
            <a:r>
              <a:rPr lang="en-US" sz="2200" dirty="0"/>
              <a:t> matches zero or one spaces</a:t>
            </a:r>
          </a:p>
          <a:p>
            <a:endParaRPr lang="en-US" sz="2200" dirty="0"/>
          </a:p>
          <a:p>
            <a:r>
              <a:rPr lang="en-US" sz="2200" dirty="0"/>
              <a:t>This expression should find two matches in the document.</a:t>
            </a:r>
            <a:endParaRPr lang="it-IT" sz="2200" dirty="0"/>
          </a:p>
        </p:txBody>
      </p:sp>
      <p:sp>
        <p:nvSpPr>
          <p:cNvPr id="9" name="Rectangle 8">
            <a:extLst>
              <a:ext uri="{FF2B5EF4-FFF2-40B4-BE49-F238E27FC236}">
                <a16:creationId xmlns:a16="http://schemas.microsoft.com/office/drawing/2014/main" id="{8074DCE9-1AB7-45CC-A6E6-A2DD83FC771D}"/>
              </a:ext>
            </a:extLst>
          </p:cNvPr>
          <p:cNvSpPr/>
          <p:nvPr/>
        </p:nvSpPr>
        <p:spPr>
          <a:xfrm>
            <a:off x="5548134" y="661830"/>
            <a:ext cx="6524595" cy="1569660"/>
          </a:xfrm>
          <a:prstGeom prst="rect">
            <a:avLst/>
          </a:prstGeom>
        </p:spPr>
        <p:txBody>
          <a:bodyPr wrap="square">
            <a:spAutoFit/>
          </a:bodyPr>
          <a:lstStyle/>
          <a:p>
            <a:pPr marL="285750" indent="-285750">
              <a:buFont typeface="Arial" panose="020B0604020202020204" pitchFamily="34" charset="0"/>
              <a:buChar char="•"/>
            </a:pPr>
            <a:r>
              <a:rPr lang="it-IT" sz="2400" dirty="0"/>
              <a:t>How would we expand the expression to include a phone number with an area code in parenthesis, separated from the phone number, with or without a space.</a:t>
            </a:r>
          </a:p>
        </p:txBody>
      </p:sp>
    </p:spTree>
    <p:extLst>
      <p:ext uri="{BB962C8B-B14F-4D97-AF65-F5344CB8AC3E}">
        <p14:creationId xmlns:p14="http://schemas.microsoft.com/office/powerpoint/2010/main" val="156362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pic>
        <p:nvPicPr>
          <p:cNvPr id="3" name="Picture 2" descr="Related image">
            <a:extLst>
              <a:ext uri="{FF2B5EF4-FFF2-40B4-BE49-F238E27FC236}">
                <a16:creationId xmlns:a16="http://schemas.microsoft.com/office/drawing/2014/main" id="{ED503ABB-189E-46DD-898F-226750DB20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6225" y="1055793"/>
            <a:ext cx="2900074" cy="22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25179F-FF17-45E9-B378-2474157B8CE0}"/>
              </a:ext>
            </a:extLst>
          </p:cNvPr>
          <p:cNvSpPr/>
          <p:nvPr/>
        </p:nvSpPr>
        <p:spPr>
          <a:xfrm>
            <a:off x="165701" y="1379271"/>
            <a:ext cx="9057812" cy="1569660"/>
          </a:xfrm>
          <a:prstGeom prst="rect">
            <a:avLst/>
          </a:prstGeom>
        </p:spPr>
        <p:txBody>
          <a:bodyPr wrap="square">
            <a:spAutoFit/>
          </a:bodyPr>
          <a:lstStyle/>
          <a:p>
            <a:pPr marL="342900" indent="-342900">
              <a:buFont typeface="Arial" panose="020B0604020202020204" pitchFamily="34" charset="0"/>
              <a:buChar char="•"/>
            </a:pPr>
            <a:r>
              <a:rPr lang="it-IT" sz="2400" b="1" dirty="0"/>
              <a:t>Country codes </a:t>
            </a:r>
            <a:r>
              <a:rPr lang="it-IT" sz="2400" dirty="0"/>
              <a:t>are preceded by </a:t>
            </a:r>
            <a:r>
              <a:rPr lang="it-IT" sz="2400" b="1" dirty="0"/>
              <a:t>a “+” </a:t>
            </a:r>
            <a:r>
              <a:rPr lang="it-IT" sz="2400" dirty="0"/>
              <a:t>and can have up to </a:t>
            </a:r>
            <a:r>
              <a:rPr lang="it-IT" sz="2400" b="1" dirty="0"/>
              <a:t>three digits</a:t>
            </a:r>
            <a:r>
              <a:rPr lang="it-IT" sz="2400" dirty="0"/>
              <a:t>. We also have to consider that there </a:t>
            </a:r>
            <a:r>
              <a:rPr lang="it-IT" sz="2400" b="1" dirty="0"/>
              <a:t>may or may not be a space </a:t>
            </a:r>
            <a:r>
              <a:rPr lang="it-IT" sz="2400" dirty="0"/>
              <a:t>between the country code and anything appearing next.</a:t>
            </a:r>
          </a:p>
          <a:p>
            <a:endParaRPr lang="it-IT" sz="2400" dirty="0"/>
          </a:p>
        </p:txBody>
      </p:sp>
      <p:sp>
        <p:nvSpPr>
          <p:cNvPr id="4" name="Rectangle 3">
            <a:extLst>
              <a:ext uri="{FF2B5EF4-FFF2-40B4-BE49-F238E27FC236}">
                <a16:creationId xmlns:a16="http://schemas.microsoft.com/office/drawing/2014/main" id="{652EF810-784E-49FC-A75F-5CA56ED7C06A}"/>
              </a:ext>
            </a:extLst>
          </p:cNvPr>
          <p:cNvSpPr/>
          <p:nvPr/>
        </p:nvSpPr>
        <p:spPr>
          <a:xfrm>
            <a:off x="516835" y="754961"/>
            <a:ext cx="7566302" cy="523220"/>
          </a:xfrm>
          <a:prstGeom prst="rect">
            <a:avLst/>
          </a:prstGeom>
        </p:spPr>
        <p:txBody>
          <a:bodyPr wrap="none">
            <a:spAutoFit/>
          </a:bodyPr>
          <a:lstStyle/>
          <a:p>
            <a:r>
              <a:rPr lang="it-IT" sz="2800" dirty="0"/>
              <a:t>Match a phone number containing a country code.</a:t>
            </a:r>
          </a:p>
        </p:txBody>
      </p:sp>
      <p:sp>
        <p:nvSpPr>
          <p:cNvPr id="5" name="Rectangle 4">
            <a:extLst>
              <a:ext uri="{FF2B5EF4-FFF2-40B4-BE49-F238E27FC236}">
                <a16:creationId xmlns:a16="http://schemas.microsoft.com/office/drawing/2014/main" id="{863D8ADA-A075-4FEB-A69D-90026BBE7FB3}"/>
              </a:ext>
            </a:extLst>
          </p:cNvPr>
          <p:cNvSpPr/>
          <p:nvPr/>
        </p:nvSpPr>
        <p:spPr>
          <a:xfrm>
            <a:off x="600872" y="2763082"/>
            <a:ext cx="7946780" cy="3816429"/>
          </a:xfrm>
          <a:prstGeom prst="rect">
            <a:avLst/>
          </a:prstGeom>
        </p:spPr>
        <p:txBody>
          <a:bodyPr wrap="square">
            <a:spAutoFit/>
          </a:bodyPr>
          <a:lstStyle/>
          <a:p>
            <a:r>
              <a:rPr lang="it-IT" sz="2200" b="1" dirty="0"/>
              <a:t>Solution</a:t>
            </a:r>
          </a:p>
          <a:p>
            <a:endParaRPr lang="it-IT" sz="2200" b="1" dirty="0"/>
          </a:p>
          <a:p>
            <a:r>
              <a:rPr lang="it-IT" sz="2200" b="1" dirty="0">
                <a:solidFill>
                  <a:schemeClr val="accent1"/>
                </a:solidFill>
              </a:rPr>
              <a:t>\+\d{1,3} ?\(\d{3}\)\s?\d{3}-\d{4}</a:t>
            </a:r>
          </a:p>
          <a:p>
            <a:endParaRPr lang="it-IT" sz="2200" dirty="0"/>
          </a:p>
          <a:p>
            <a:r>
              <a:rPr lang="it-IT" sz="2200" b="1" dirty="0">
                <a:solidFill>
                  <a:schemeClr val="accent1"/>
                </a:solidFill>
              </a:rPr>
              <a:t>\+ </a:t>
            </a:r>
            <a:r>
              <a:rPr lang="it-IT" sz="2200" dirty="0"/>
              <a:t>escape character with the plus sign as straightforward character match</a:t>
            </a:r>
          </a:p>
          <a:p>
            <a:r>
              <a:rPr lang="it-IT" sz="2200" b="1" dirty="0">
                <a:solidFill>
                  <a:schemeClr val="accent1"/>
                </a:solidFill>
              </a:rPr>
              <a:t>\d </a:t>
            </a:r>
            <a:r>
              <a:rPr lang="it-IT" sz="2200" dirty="0"/>
              <a:t>matches digits</a:t>
            </a:r>
          </a:p>
          <a:p>
            <a:r>
              <a:rPr lang="it-IT" sz="2200" b="1" dirty="0">
                <a:solidFill>
                  <a:schemeClr val="accent1"/>
                </a:solidFill>
              </a:rPr>
              <a:t>{1,3} </a:t>
            </a:r>
            <a:r>
              <a:rPr lang="it-IT" sz="2200" dirty="0"/>
              <a:t>matches 1 to 3 digits</a:t>
            </a:r>
          </a:p>
          <a:p>
            <a:r>
              <a:rPr lang="it-IT" sz="2200" b="1" dirty="0">
                <a:solidFill>
                  <a:schemeClr val="accent1"/>
                </a:solidFill>
              </a:rPr>
              <a:t>?</a:t>
            </a:r>
            <a:r>
              <a:rPr lang="it-IT" sz="2200" dirty="0"/>
              <a:t> matches zero or one spaces</a:t>
            </a:r>
          </a:p>
          <a:p>
            <a:endParaRPr lang="it-IT" sz="2200" dirty="0"/>
          </a:p>
          <a:p>
            <a:r>
              <a:rPr lang="it-IT" sz="2200" dirty="0"/>
              <a:t>This expression should find one match in the document.</a:t>
            </a:r>
          </a:p>
        </p:txBody>
      </p:sp>
      <p:pic>
        <p:nvPicPr>
          <p:cNvPr id="7" name="Picture 2" descr="Image result for phone number meme&quot;">
            <a:extLst>
              <a:ext uri="{FF2B5EF4-FFF2-40B4-BE49-F238E27FC236}">
                <a16:creationId xmlns:a16="http://schemas.microsoft.com/office/drawing/2014/main" id="{6CEDAAF7-3853-4A0F-9BB6-92C2C923A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942" y="3693855"/>
            <a:ext cx="3444057" cy="310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29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sp>
        <p:nvSpPr>
          <p:cNvPr id="2" name="Rectangle 1">
            <a:extLst>
              <a:ext uri="{FF2B5EF4-FFF2-40B4-BE49-F238E27FC236}">
                <a16:creationId xmlns:a16="http://schemas.microsoft.com/office/drawing/2014/main" id="{9DB549B5-90DE-4E5C-BC0E-915571DFA5A8}"/>
              </a:ext>
            </a:extLst>
          </p:cNvPr>
          <p:cNvSpPr/>
          <p:nvPr/>
        </p:nvSpPr>
        <p:spPr>
          <a:xfrm>
            <a:off x="1020416" y="2037364"/>
            <a:ext cx="10151165" cy="4568623"/>
          </a:xfrm>
          <a:prstGeom prst="rect">
            <a:avLst/>
          </a:prstGeom>
          <a:ln>
            <a:solidFill>
              <a:srgbClr val="92D050"/>
            </a:solidFill>
          </a:ln>
        </p:spPr>
        <p:txBody>
          <a:bodyPr wrap="square">
            <a:spAutoFit/>
          </a:bodyPr>
          <a:lstStyle/>
          <a:p>
            <a:pPr algn="just">
              <a:lnSpc>
                <a:spcPct val="120000"/>
              </a:lnSpc>
            </a:pPr>
            <a:r>
              <a:rPr lang="it-IT" sz="2200" dirty="0"/>
              <a:t>One of the reasons we stress the value of </a:t>
            </a:r>
            <a:r>
              <a:rPr lang="it-IT" sz="2200" b="1" dirty="0"/>
              <a:t>consistent and predictable </a:t>
            </a:r>
            <a:r>
              <a:rPr lang="it-IT" sz="2200" dirty="0"/>
              <a:t>directory and </a:t>
            </a:r>
            <a:r>
              <a:rPr lang="it-IT" sz="2200" b="1" dirty="0"/>
              <a:t>filenaming conventions </a:t>
            </a:r>
            <a:r>
              <a:rPr lang="it-IT" sz="2200" dirty="0"/>
              <a:t>is that working in this way enables you to use the computer to select files based on the characteristics of their file names. </a:t>
            </a:r>
          </a:p>
          <a:p>
            <a:pPr algn="just">
              <a:lnSpc>
                <a:spcPct val="120000"/>
              </a:lnSpc>
            </a:pPr>
            <a:endParaRPr lang="it-IT" sz="2200" dirty="0"/>
          </a:p>
          <a:p>
            <a:pPr algn="just">
              <a:lnSpc>
                <a:spcPct val="120000"/>
              </a:lnSpc>
            </a:pPr>
            <a:endParaRPr lang="it-IT" sz="2200" dirty="0"/>
          </a:p>
          <a:p>
            <a:pPr algn="just">
              <a:lnSpc>
                <a:spcPct val="120000"/>
              </a:lnSpc>
            </a:pPr>
            <a:endParaRPr lang="it-IT" sz="2200" dirty="0"/>
          </a:p>
          <a:p>
            <a:pPr algn="just">
              <a:lnSpc>
                <a:spcPct val="120000"/>
              </a:lnSpc>
            </a:pPr>
            <a:r>
              <a:rPr lang="it-IT" sz="2200" dirty="0"/>
              <a:t>Or if you have ‘journal’ somewhere in a filename when you have data about journals, you can use the computer to select just those files. Equally, using plain text formats means that you can go further and select files or elements of files based on characteristics of the data within those files. More on the topic here:</a:t>
            </a:r>
            <a:r>
              <a:rPr lang="en-US" dirty="0"/>
              <a:t> </a:t>
            </a:r>
          </a:p>
          <a:p>
            <a:pPr algn="ctr">
              <a:lnSpc>
                <a:spcPct val="120000"/>
              </a:lnSpc>
            </a:pPr>
            <a:r>
              <a:rPr lang="en-US" sz="2400" dirty="0">
                <a:hlinkClick r:id="rId2"/>
              </a:rPr>
              <a:t>File Naming &amp; Formatting</a:t>
            </a:r>
            <a:r>
              <a:rPr lang="en-US" sz="2400" dirty="0"/>
              <a:t> </a:t>
            </a:r>
            <a:endParaRPr lang="it-IT" sz="2800" dirty="0"/>
          </a:p>
        </p:txBody>
      </p:sp>
      <p:sp>
        <p:nvSpPr>
          <p:cNvPr id="4" name="Rectangle 3">
            <a:extLst>
              <a:ext uri="{FF2B5EF4-FFF2-40B4-BE49-F238E27FC236}">
                <a16:creationId xmlns:a16="http://schemas.microsoft.com/office/drawing/2014/main" id="{949C8DAF-18EF-478D-A035-8049FCCF5B58}"/>
              </a:ext>
            </a:extLst>
          </p:cNvPr>
          <p:cNvSpPr/>
          <p:nvPr/>
        </p:nvSpPr>
        <p:spPr>
          <a:xfrm>
            <a:off x="874643" y="1046796"/>
            <a:ext cx="10442713" cy="523220"/>
          </a:xfrm>
          <a:prstGeom prst="rect">
            <a:avLst/>
          </a:prstGeom>
        </p:spPr>
        <p:txBody>
          <a:bodyPr wrap="square">
            <a:spAutoFit/>
          </a:bodyPr>
          <a:lstStyle/>
          <a:p>
            <a:pPr algn="ctr"/>
            <a:r>
              <a:rPr lang="it-IT" sz="2800" dirty="0"/>
              <a:t>Using regular expressions when working with files and directories</a:t>
            </a:r>
          </a:p>
        </p:txBody>
      </p:sp>
      <p:sp>
        <p:nvSpPr>
          <p:cNvPr id="5" name="Rectangle 4">
            <a:extLst>
              <a:ext uri="{FF2B5EF4-FFF2-40B4-BE49-F238E27FC236}">
                <a16:creationId xmlns:a16="http://schemas.microsoft.com/office/drawing/2014/main" id="{E75FB0F3-AC9E-44D6-84BC-D03DAB55D3D9}"/>
              </a:ext>
            </a:extLst>
          </p:cNvPr>
          <p:cNvSpPr/>
          <p:nvPr/>
        </p:nvSpPr>
        <p:spPr>
          <a:xfrm>
            <a:off x="2133600" y="3610946"/>
            <a:ext cx="8057322" cy="806375"/>
          </a:xfrm>
          <a:prstGeom prst="rect">
            <a:avLst/>
          </a:prstGeom>
        </p:spPr>
        <p:txBody>
          <a:bodyPr wrap="square">
            <a:spAutoFit/>
          </a:bodyPr>
          <a:lstStyle/>
          <a:p>
            <a:pPr algn="ctr">
              <a:lnSpc>
                <a:spcPct val="120000"/>
              </a:lnSpc>
            </a:pPr>
            <a:r>
              <a:rPr lang="it-IT" sz="2000" dirty="0"/>
              <a:t>For example, </a:t>
            </a:r>
            <a:r>
              <a:rPr lang="it-IT" sz="2000" i="1" dirty="0"/>
              <a:t>if you have a bunch of files where the first four digits are the year and you only want to do something with files from ‘2017’, then you can</a:t>
            </a:r>
            <a:r>
              <a:rPr lang="it-IT" sz="2000" dirty="0"/>
              <a:t>.</a:t>
            </a:r>
          </a:p>
        </p:txBody>
      </p:sp>
    </p:spTree>
    <p:extLst>
      <p:ext uri="{BB962C8B-B14F-4D97-AF65-F5344CB8AC3E}">
        <p14:creationId xmlns:p14="http://schemas.microsoft.com/office/powerpoint/2010/main" val="4149520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415A47-8DB7-4E8E-A404-208386F6FF70}"/>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sp>
        <p:nvSpPr>
          <p:cNvPr id="3" name="Rectangle 1">
            <a:extLst>
              <a:ext uri="{FF2B5EF4-FFF2-40B4-BE49-F238E27FC236}">
                <a16:creationId xmlns:a16="http://schemas.microsoft.com/office/drawing/2014/main" id="{A5E7FDC6-4C03-4712-BBB5-829C4A0C23E2}"/>
              </a:ext>
            </a:extLst>
          </p:cNvPr>
          <p:cNvSpPr>
            <a:spLocks noChangeArrowheads="1"/>
          </p:cNvSpPr>
          <p:nvPr/>
        </p:nvSpPr>
        <p:spPr bwMode="auto">
          <a:xfrm>
            <a:off x="0" y="90100"/>
            <a:ext cx="65" cy="276999"/>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8B39F61-2BAF-464E-B3E7-F31EC56A8A88}"/>
              </a:ext>
            </a:extLst>
          </p:cNvPr>
          <p:cNvSpPr/>
          <p:nvPr/>
        </p:nvSpPr>
        <p:spPr>
          <a:xfrm>
            <a:off x="178905" y="4229906"/>
            <a:ext cx="11926956" cy="2554545"/>
          </a:xfrm>
          <a:prstGeom prst="rect">
            <a:avLst/>
          </a:prstGeom>
          <a:ln>
            <a:solidFill>
              <a:srgbClr val="92D050"/>
            </a:solidFill>
          </a:ln>
        </p:spPr>
        <p:txBody>
          <a:bodyPr wrap="square">
            <a:spAutoFit/>
          </a:bodyPr>
          <a:lstStyle/>
          <a:p>
            <a:pPr lvl="0" eaLnBrk="0" fontAlgn="base" hangingPunct="0">
              <a:spcBef>
                <a:spcPct val="0"/>
              </a:spcBef>
              <a:spcAft>
                <a:spcPct val="0"/>
              </a:spcAft>
            </a:pPr>
            <a:r>
              <a:rPr lang="it-IT" altLang="it-IT" sz="2000" b="1" dirty="0"/>
              <a:t>Solution</a:t>
            </a:r>
          </a:p>
          <a:p>
            <a:pPr lvl="0" eaLnBrk="0" fontAlgn="base" hangingPunct="0">
              <a:spcBef>
                <a:spcPct val="0"/>
              </a:spcBef>
              <a:spcAft>
                <a:spcPct val="0"/>
              </a:spcAft>
            </a:pPr>
            <a:r>
              <a:rPr lang="it-IT" altLang="it-IT" sz="2000" dirty="0"/>
              <a:t>Inside the cell you can use the below to extract the Latitude and Longitude into a single cell. You can then copy the formula down to the end of the column.</a:t>
            </a:r>
          </a:p>
          <a:p>
            <a:pPr lvl="0" eaLnBrk="0" fontAlgn="base" hangingPunct="0">
              <a:spcBef>
                <a:spcPct val="0"/>
              </a:spcBef>
              <a:spcAft>
                <a:spcPct val="0"/>
              </a:spcAft>
            </a:pPr>
            <a:r>
              <a:rPr lang="it-IT" altLang="it-IT" sz="2000" b="1" dirty="0">
                <a:solidFill>
                  <a:schemeClr val="accent1"/>
                </a:solidFill>
              </a:rPr>
              <a:t>=REGEXEXTRACT(G2,"\d+\.\d+, -?\d+\.\d+") </a:t>
            </a:r>
          </a:p>
          <a:p>
            <a:pPr lvl="0" eaLnBrk="0" fontAlgn="base" hangingPunct="0">
              <a:spcBef>
                <a:spcPct val="0"/>
              </a:spcBef>
              <a:spcAft>
                <a:spcPct val="0"/>
              </a:spcAft>
            </a:pPr>
            <a:r>
              <a:rPr lang="it-IT" altLang="it-IT" sz="2000" dirty="0"/>
              <a:t>Here we are using </a:t>
            </a:r>
            <a:r>
              <a:rPr lang="it-IT" altLang="it-IT" sz="2000" dirty="0">
                <a:solidFill>
                  <a:srgbClr val="006CAD"/>
                </a:solidFill>
              </a:rPr>
              <a:t>\d+</a:t>
            </a:r>
            <a:r>
              <a:rPr lang="it-IT" altLang="it-IT" sz="2000" dirty="0"/>
              <a:t> for a one or more digit match followed by a period </a:t>
            </a:r>
            <a:r>
              <a:rPr lang="it-IT" altLang="it-IT" sz="2000" dirty="0">
                <a:solidFill>
                  <a:srgbClr val="006CAD"/>
                </a:solidFill>
              </a:rPr>
              <a:t>\.</a:t>
            </a:r>
            <a:r>
              <a:rPr lang="it-IT" altLang="it-IT" sz="2000" dirty="0"/>
              <a:t>. Note we had to escape the period using </a:t>
            </a:r>
            <a:r>
              <a:rPr lang="it-IT" altLang="it-IT" sz="2000" dirty="0">
                <a:solidFill>
                  <a:srgbClr val="006CAD"/>
                </a:solidFill>
              </a:rPr>
              <a:t>\</a:t>
            </a:r>
            <a:r>
              <a:rPr lang="it-IT" altLang="it-IT" sz="2000" dirty="0"/>
              <a:t>. After the period we look for one or more digits </a:t>
            </a:r>
            <a:r>
              <a:rPr lang="it-IT" altLang="it-IT" sz="2000" dirty="0">
                <a:solidFill>
                  <a:srgbClr val="006CAD"/>
                </a:solidFill>
              </a:rPr>
              <a:t>\d+</a:t>
            </a:r>
            <a:r>
              <a:rPr lang="it-IT" altLang="it-IT" sz="2000" dirty="0"/>
              <a:t> again followed by a literal comma </a:t>
            </a:r>
            <a:r>
              <a:rPr lang="it-IT" altLang="it-IT" sz="2000" dirty="0">
                <a:solidFill>
                  <a:srgbClr val="006CAD"/>
                </a:solidFill>
              </a:rPr>
              <a:t>,</a:t>
            </a:r>
            <a:r>
              <a:rPr lang="it-IT" altLang="it-IT" sz="2000" dirty="0"/>
              <a:t>. We then have a literal space match followed by an optional dash </a:t>
            </a:r>
            <a:r>
              <a:rPr lang="it-IT" altLang="it-IT" sz="2000" dirty="0">
                <a:solidFill>
                  <a:srgbClr val="006CAD"/>
                </a:solidFill>
              </a:rPr>
              <a:t>-</a:t>
            </a:r>
            <a:r>
              <a:rPr lang="it-IT" altLang="it-IT" sz="2000" dirty="0"/>
              <a:t> (there are few </a:t>
            </a:r>
            <a:r>
              <a:rPr lang="it-IT" altLang="it-IT" sz="2000" dirty="0">
                <a:solidFill>
                  <a:srgbClr val="006CAD"/>
                </a:solidFill>
              </a:rPr>
              <a:t>0.0</a:t>
            </a:r>
            <a:r>
              <a:rPr lang="it-IT" altLang="it-IT" sz="2000" dirty="0"/>
              <a:t> Latitude/Longitudes that are probably errors, but we’d want to retain so we can deal with them). We then repeat our </a:t>
            </a:r>
            <a:r>
              <a:rPr lang="it-IT" altLang="it-IT" sz="2000" dirty="0">
                <a:solidFill>
                  <a:srgbClr val="006CAD"/>
                </a:solidFill>
              </a:rPr>
              <a:t>\d+\.\d+</a:t>
            </a:r>
            <a:r>
              <a:rPr lang="it-IT" altLang="it-IT" sz="2000" dirty="0"/>
              <a:t> we used for the Latitude match.</a:t>
            </a:r>
          </a:p>
        </p:txBody>
      </p:sp>
      <p:sp>
        <p:nvSpPr>
          <p:cNvPr id="7" name="Rectangle 6">
            <a:extLst>
              <a:ext uri="{FF2B5EF4-FFF2-40B4-BE49-F238E27FC236}">
                <a16:creationId xmlns:a16="http://schemas.microsoft.com/office/drawing/2014/main" id="{43613375-999B-479D-9DDC-572A1D748E77}"/>
              </a:ext>
            </a:extLst>
          </p:cNvPr>
          <p:cNvSpPr/>
          <p:nvPr/>
        </p:nvSpPr>
        <p:spPr>
          <a:xfrm>
            <a:off x="2847771" y="534030"/>
            <a:ext cx="6496458" cy="461665"/>
          </a:xfrm>
          <a:prstGeom prst="rect">
            <a:avLst/>
          </a:prstGeom>
        </p:spPr>
        <p:txBody>
          <a:bodyPr wrap="none">
            <a:spAutoFit/>
          </a:bodyPr>
          <a:lstStyle/>
          <a:p>
            <a:pPr lvl="0" eaLnBrk="0" fontAlgn="base" hangingPunct="0">
              <a:spcBef>
                <a:spcPct val="0"/>
              </a:spcBef>
              <a:spcAft>
                <a:spcPct val="0"/>
              </a:spcAft>
            </a:pPr>
            <a:r>
              <a:rPr lang="it-IT" altLang="it-IT" sz="2400" dirty="0">
                <a:solidFill>
                  <a:srgbClr val="333333"/>
                </a:solidFill>
              </a:rPr>
              <a:t>Extracting a substring in Google Sheets using regex</a:t>
            </a:r>
          </a:p>
        </p:txBody>
      </p:sp>
      <p:sp>
        <p:nvSpPr>
          <p:cNvPr id="9" name="Rectangle 8">
            <a:extLst>
              <a:ext uri="{FF2B5EF4-FFF2-40B4-BE49-F238E27FC236}">
                <a16:creationId xmlns:a16="http://schemas.microsoft.com/office/drawing/2014/main" id="{A6442DB2-1CBB-463E-B5E7-2BAC5B5D9D11}"/>
              </a:ext>
            </a:extLst>
          </p:cNvPr>
          <p:cNvSpPr/>
          <p:nvPr/>
        </p:nvSpPr>
        <p:spPr>
          <a:xfrm>
            <a:off x="238540" y="995695"/>
            <a:ext cx="11807686" cy="3022366"/>
          </a:xfrm>
          <a:prstGeom prst="rect">
            <a:avLst/>
          </a:prstGeom>
        </p:spPr>
        <p:txBody>
          <a:bodyPr wrap="square">
            <a:spAutoFit/>
          </a:bodyPr>
          <a:lstStyle/>
          <a:p>
            <a:pPr lvl="0" eaLnBrk="0" fontAlgn="base" hangingPunct="0">
              <a:lnSpc>
                <a:spcPct val="120000"/>
              </a:lnSpc>
              <a:spcBef>
                <a:spcPct val="0"/>
              </a:spcBef>
              <a:spcAft>
                <a:spcPct val="0"/>
              </a:spcAft>
            </a:pPr>
            <a:r>
              <a:rPr lang="it-IT" altLang="it-IT" sz="2000" b="1" dirty="0"/>
              <a:t>Extracting a substring in Google Sheets using regex</a:t>
            </a:r>
          </a:p>
          <a:p>
            <a:pPr lvl="0" eaLnBrk="0" fontAlgn="base" hangingPunct="0">
              <a:lnSpc>
                <a:spcPct val="120000"/>
              </a:lnSpc>
              <a:spcBef>
                <a:spcPct val="0"/>
              </a:spcBef>
              <a:spcAft>
                <a:spcPct val="0"/>
              </a:spcAft>
              <a:buFontTx/>
              <a:buAutoNum type="arabicPeriod"/>
            </a:pPr>
            <a:r>
              <a:rPr lang="it-IT" altLang="it-IT" sz="2000" dirty="0"/>
              <a:t>Export and unzip the </a:t>
            </a:r>
            <a:r>
              <a:rPr lang="it-IT" altLang="it-IT" sz="2000" dirty="0">
                <a:solidFill>
                  <a:srgbClr val="337AB7"/>
                </a:solidFill>
                <a:hlinkClick r:id="rId2"/>
              </a:rPr>
              <a:t>2017 Public Library Survey</a:t>
            </a:r>
            <a:r>
              <a:rPr lang="it-IT" altLang="it-IT" sz="2000" dirty="0"/>
              <a:t> (originially from the IMLS data site) as a CSV file.</a:t>
            </a:r>
          </a:p>
          <a:p>
            <a:pPr lvl="0" eaLnBrk="0" fontAlgn="base" hangingPunct="0">
              <a:lnSpc>
                <a:spcPct val="120000"/>
              </a:lnSpc>
              <a:spcBef>
                <a:spcPct val="0"/>
              </a:spcBef>
              <a:spcAft>
                <a:spcPct val="0"/>
              </a:spcAft>
              <a:buFontTx/>
              <a:buAutoNum type="arabicPeriod" startAt="2"/>
            </a:pPr>
            <a:r>
              <a:rPr lang="it-IT" altLang="it-IT" sz="2000" dirty="0"/>
              <a:t>Upload the CSV file to Google Sheets and open as a Google Sheet if it doesn’t do this by default.</a:t>
            </a:r>
          </a:p>
          <a:p>
            <a:pPr lvl="0" eaLnBrk="0" fontAlgn="base" hangingPunct="0">
              <a:lnSpc>
                <a:spcPct val="120000"/>
              </a:lnSpc>
              <a:spcBef>
                <a:spcPct val="0"/>
              </a:spcBef>
              <a:spcAft>
                <a:spcPct val="0"/>
              </a:spcAft>
              <a:buFontTx/>
              <a:buAutoNum type="arabicPeriod" startAt="3"/>
            </a:pPr>
            <a:r>
              <a:rPr lang="it-IT" altLang="it-IT" sz="2000" dirty="0"/>
              <a:t>Look in the </a:t>
            </a:r>
            <a:r>
              <a:rPr lang="it-IT" altLang="it-IT" sz="2000" dirty="0">
                <a:solidFill>
                  <a:srgbClr val="006CAD"/>
                </a:solidFill>
              </a:rPr>
              <a:t>ADDRESS</a:t>
            </a:r>
            <a:r>
              <a:rPr lang="it-IT" altLang="it-IT" sz="2000" dirty="0"/>
              <a:t> column and notice that the values contain the latitude and longitude in parenthesis after the library address.</a:t>
            </a:r>
          </a:p>
          <a:p>
            <a:pPr lvl="0" eaLnBrk="0" fontAlgn="base" hangingPunct="0">
              <a:lnSpc>
                <a:spcPct val="120000"/>
              </a:lnSpc>
              <a:spcBef>
                <a:spcPct val="0"/>
              </a:spcBef>
              <a:spcAft>
                <a:spcPct val="0"/>
              </a:spcAft>
              <a:buFontTx/>
              <a:buAutoNum type="arabicPeriod" startAt="4"/>
            </a:pPr>
            <a:r>
              <a:rPr lang="it-IT" altLang="it-IT" sz="2000" dirty="0"/>
              <a:t>Construct a </a:t>
            </a:r>
            <a:r>
              <a:rPr lang="it-IT" altLang="it-IT" sz="2000" b="1" dirty="0"/>
              <a:t>regular expression </a:t>
            </a:r>
            <a:r>
              <a:rPr lang="it-IT" altLang="it-IT" sz="2000" dirty="0"/>
              <a:t>to </a:t>
            </a:r>
            <a:r>
              <a:rPr lang="it-IT" altLang="it-IT" sz="2000" b="1" dirty="0"/>
              <a:t>match </a:t>
            </a:r>
            <a:r>
              <a:rPr lang="it-IT" altLang="it-IT" sz="2000" dirty="0"/>
              <a:t>and </a:t>
            </a:r>
            <a:r>
              <a:rPr lang="it-IT" altLang="it-IT" sz="2000" b="1" dirty="0"/>
              <a:t>extract</a:t>
            </a:r>
            <a:r>
              <a:rPr lang="it-IT" altLang="it-IT" sz="2000" dirty="0"/>
              <a:t> the </a:t>
            </a:r>
            <a:r>
              <a:rPr lang="it-IT" altLang="it-IT" sz="2000" b="1" dirty="0"/>
              <a:t>latitude and longitude </a:t>
            </a:r>
            <a:r>
              <a:rPr lang="it-IT" altLang="it-IT" sz="2000" dirty="0"/>
              <a:t>into a new column named ‘</a:t>
            </a:r>
            <a:r>
              <a:rPr lang="it-IT" altLang="it-IT" sz="2000" b="1" dirty="0"/>
              <a:t>latlong</a:t>
            </a:r>
            <a:r>
              <a:rPr lang="it-IT" altLang="it-IT" sz="2000" dirty="0"/>
              <a:t>’. HINT: Look up the function </a:t>
            </a:r>
            <a:r>
              <a:rPr lang="it-IT" altLang="it-IT" sz="2000" b="1" dirty="0">
                <a:solidFill>
                  <a:srgbClr val="006CAD"/>
                </a:solidFill>
              </a:rPr>
              <a:t>REGEXEXTRACT</a:t>
            </a:r>
            <a:r>
              <a:rPr lang="it-IT" altLang="it-IT" sz="2000" dirty="0"/>
              <a:t> in Google Sheets. That function expects the first argument to be a string (a cell in </a:t>
            </a:r>
            <a:r>
              <a:rPr lang="it-IT" altLang="it-IT" sz="2000" dirty="0">
                <a:solidFill>
                  <a:srgbClr val="006CAD"/>
                </a:solidFill>
              </a:rPr>
              <a:t>ADDRESS</a:t>
            </a:r>
            <a:r>
              <a:rPr lang="it-IT" altLang="it-IT" sz="2000" dirty="0"/>
              <a:t> column) and a quoted regular expression in the second.</a:t>
            </a:r>
          </a:p>
        </p:txBody>
      </p:sp>
    </p:spTree>
    <p:extLst>
      <p:ext uri="{BB962C8B-B14F-4D97-AF65-F5344CB8AC3E}">
        <p14:creationId xmlns:p14="http://schemas.microsoft.com/office/powerpoint/2010/main" val="62234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9ED700-7D71-46AD-A74D-0611FC9C8D24}"/>
              </a:ext>
            </a:extLst>
          </p:cNvPr>
          <p:cNvSpPr txBox="1"/>
          <p:nvPr/>
        </p:nvSpPr>
        <p:spPr>
          <a:xfrm>
            <a:off x="0" y="56228"/>
            <a:ext cx="12192000" cy="523220"/>
          </a:xfrm>
          <a:prstGeom prst="rect">
            <a:avLst/>
          </a:prstGeom>
          <a:solidFill>
            <a:schemeClr val="accent6">
              <a:lumMod val="60000"/>
              <a:lumOff val="40000"/>
            </a:schemeClr>
          </a:solidFill>
        </p:spPr>
        <p:txBody>
          <a:bodyPr wrap="square" rtlCol="0">
            <a:spAutoFit/>
          </a:bodyPr>
          <a:lstStyle/>
          <a:p>
            <a:pPr algn="r"/>
            <a:r>
              <a:rPr lang="en-GB" sz="2800"/>
              <a:t>4. Matching and Extracting</a:t>
            </a:r>
            <a:endParaRPr lang="en-GB" sz="2800" dirty="0"/>
          </a:p>
        </p:txBody>
      </p:sp>
      <p:sp>
        <p:nvSpPr>
          <p:cNvPr id="5" name="Rectangle 4">
            <a:extLst>
              <a:ext uri="{FF2B5EF4-FFF2-40B4-BE49-F238E27FC236}">
                <a16:creationId xmlns:a16="http://schemas.microsoft.com/office/drawing/2014/main" id="{87DC6CDD-C564-4FC8-9AB9-809C2F3E9ED5}"/>
              </a:ext>
            </a:extLst>
          </p:cNvPr>
          <p:cNvSpPr/>
          <p:nvPr/>
        </p:nvSpPr>
        <p:spPr>
          <a:xfrm>
            <a:off x="755374" y="1996543"/>
            <a:ext cx="8375856" cy="2677656"/>
          </a:xfrm>
          <a:prstGeom prst="rect">
            <a:avLst/>
          </a:prstGeom>
        </p:spPr>
        <p:txBody>
          <a:bodyPr wrap="square">
            <a:spAutoFit/>
          </a:bodyPr>
          <a:lstStyle/>
          <a:p>
            <a:pPr marL="342900" indent="-342900">
              <a:buFont typeface="Arial" panose="020B0604020202020204" pitchFamily="34" charset="0"/>
              <a:buChar char="•"/>
            </a:pPr>
            <a:r>
              <a:rPr lang="it-IT" sz="2400" dirty="0"/>
              <a:t>Regular expressions are useful for </a:t>
            </a:r>
            <a:r>
              <a:rPr lang="it-IT" sz="2400" b="1" dirty="0"/>
              <a:t>searching and cleaning data</a:t>
            </a:r>
            <a:r>
              <a:rPr lang="it-IT" sz="2400" dirty="0"/>
              <a:t>.</a:t>
            </a:r>
          </a:p>
          <a:p>
            <a:endParaRPr lang="it-IT" sz="2400" dirty="0"/>
          </a:p>
          <a:p>
            <a:pPr marL="342900" indent="-342900">
              <a:buFont typeface="Arial" panose="020B0604020202020204" pitchFamily="34" charset="0"/>
              <a:buChar char="•"/>
            </a:pPr>
            <a:r>
              <a:rPr lang="it-IT" sz="2400" dirty="0"/>
              <a:t>Test regular expressions interactively with </a:t>
            </a:r>
            <a:r>
              <a:rPr lang="it-IT" sz="2400" b="1" dirty="0"/>
              <a:t>regex101.com </a:t>
            </a:r>
            <a:r>
              <a:rPr lang="it-IT" sz="2400" dirty="0"/>
              <a:t>or </a:t>
            </a:r>
            <a:r>
              <a:rPr lang="it-IT" sz="2400" b="1" dirty="0"/>
              <a:t>RegExr.com</a:t>
            </a:r>
            <a:r>
              <a:rPr lang="it-IT" sz="2400" dirty="0"/>
              <a:t>, and </a:t>
            </a:r>
            <a:r>
              <a:rPr lang="it-IT" sz="2400" b="1" dirty="0"/>
              <a:t>visualise them with regexper.com</a:t>
            </a:r>
            <a:r>
              <a:rPr lang="it-IT" sz="2400" dirty="0"/>
              <a:t>.</a:t>
            </a:r>
          </a:p>
          <a:p>
            <a:endParaRPr lang="it-IT" sz="2400" dirty="0"/>
          </a:p>
          <a:p>
            <a:pPr marL="342900" indent="-342900">
              <a:buFont typeface="Arial" panose="020B0604020202020204" pitchFamily="34" charset="0"/>
              <a:buChar char="•"/>
            </a:pPr>
            <a:r>
              <a:rPr lang="it-IT" sz="2400" dirty="0"/>
              <a:t>Test yourself </a:t>
            </a:r>
            <a:r>
              <a:rPr lang="it-IT" sz="2400" b="1" dirty="0"/>
              <a:t>with RegexCrossword.com/ </a:t>
            </a:r>
            <a:r>
              <a:rPr lang="it-IT" sz="2400" dirty="0"/>
              <a:t>or via the quiz and excercises in this lesson.</a:t>
            </a:r>
          </a:p>
        </p:txBody>
      </p:sp>
      <p:sp>
        <p:nvSpPr>
          <p:cNvPr id="6" name="Rectangle 5">
            <a:extLst>
              <a:ext uri="{FF2B5EF4-FFF2-40B4-BE49-F238E27FC236}">
                <a16:creationId xmlns:a16="http://schemas.microsoft.com/office/drawing/2014/main" id="{CA194A22-4C45-4358-B65F-22E78A872172}"/>
              </a:ext>
            </a:extLst>
          </p:cNvPr>
          <p:cNvSpPr/>
          <p:nvPr/>
        </p:nvSpPr>
        <p:spPr>
          <a:xfrm>
            <a:off x="755373" y="923801"/>
            <a:ext cx="1680204" cy="523220"/>
          </a:xfrm>
          <a:prstGeom prst="rect">
            <a:avLst/>
          </a:prstGeom>
        </p:spPr>
        <p:txBody>
          <a:bodyPr wrap="none">
            <a:spAutoFit/>
          </a:bodyPr>
          <a:lstStyle/>
          <a:p>
            <a:r>
              <a:rPr lang="it-IT" sz="2800" dirty="0"/>
              <a:t>Key Points</a:t>
            </a:r>
          </a:p>
        </p:txBody>
      </p:sp>
      <p:pic>
        <p:nvPicPr>
          <p:cNvPr id="34818" name="Picture 2" descr="Image result for EXTRACTING INFO MEME&quot;">
            <a:extLst>
              <a:ext uri="{FF2B5EF4-FFF2-40B4-BE49-F238E27FC236}">
                <a16:creationId xmlns:a16="http://schemas.microsoft.com/office/drawing/2014/main" id="{ABC98622-E48A-4902-BE7D-C3715D6DD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1229" y="3756353"/>
            <a:ext cx="2947093" cy="293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5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1">
              <a:lumMod val="40000"/>
              <a:lumOff val="60000"/>
            </a:schemeClr>
          </a:solidFill>
        </p:spPr>
        <p:txBody>
          <a:bodyPr wrap="square" rtlCol="0">
            <a:spAutoFit/>
          </a:bodyPr>
          <a:lstStyle/>
          <a:p>
            <a:pPr algn="r"/>
            <a:r>
              <a:rPr lang="en-GB" sz="2800" dirty="0"/>
              <a:t>5. Additional Exercises</a:t>
            </a:r>
          </a:p>
        </p:txBody>
      </p:sp>
      <p:sp>
        <p:nvSpPr>
          <p:cNvPr id="2" name="Rectangle 1">
            <a:extLst>
              <a:ext uri="{FF2B5EF4-FFF2-40B4-BE49-F238E27FC236}">
                <a16:creationId xmlns:a16="http://schemas.microsoft.com/office/drawing/2014/main" id="{A8354E8E-FC06-480B-AD7A-27D8A313856B}"/>
              </a:ext>
            </a:extLst>
          </p:cNvPr>
          <p:cNvSpPr/>
          <p:nvPr/>
        </p:nvSpPr>
        <p:spPr>
          <a:xfrm>
            <a:off x="417341" y="2990058"/>
            <a:ext cx="2595091" cy="1384995"/>
          </a:xfrm>
          <a:prstGeom prst="rect">
            <a:avLst/>
          </a:prstGeom>
          <a:ln>
            <a:solidFill>
              <a:schemeClr val="accent1"/>
            </a:solidFill>
          </a:ln>
        </p:spPr>
        <p:txBody>
          <a:bodyPr wrap="square">
            <a:spAutoFit/>
          </a:bodyPr>
          <a:lstStyle/>
          <a:p>
            <a:r>
              <a:rPr lang="it-IT" sz="2800" b="1" dirty="0"/>
              <a:t>Solution</a:t>
            </a:r>
          </a:p>
          <a:p>
            <a:endParaRPr lang="it-IT" sz="2800" dirty="0"/>
          </a:p>
          <a:p>
            <a:r>
              <a:rPr lang="it-IT" sz="2800" b="1" dirty="0">
                <a:solidFill>
                  <a:schemeClr val="accent1"/>
                </a:solidFill>
              </a:rPr>
              <a:t>0+[A-Za-z]{4}\b</a:t>
            </a:r>
          </a:p>
        </p:txBody>
      </p:sp>
      <p:pic>
        <p:nvPicPr>
          <p:cNvPr id="9" name="Picture 8" descr="Related image">
            <a:extLst>
              <a:ext uri="{FF2B5EF4-FFF2-40B4-BE49-F238E27FC236}">
                <a16:creationId xmlns:a16="http://schemas.microsoft.com/office/drawing/2014/main" id="{4FE56D39-4F7C-48E2-9FD3-ACAFE8A389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3476" y="4375053"/>
            <a:ext cx="3248524" cy="24829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16630A9-52EB-4A71-BC2B-1F6F20B13CC8}"/>
              </a:ext>
            </a:extLst>
          </p:cNvPr>
          <p:cNvSpPr/>
          <p:nvPr/>
        </p:nvSpPr>
        <p:spPr>
          <a:xfrm>
            <a:off x="417341" y="1346731"/>
            <a:ext cx="9694068" cy="954107"/>
          </a:xfrm>
          <a:prstGeom prst="rect">
            <a:avLst/>
          </a:prstGeom>
        </p:spPr>
        <p:txBody>
          <a:bodyPr wrap="square">
            <a:spAutoFit/>
          </a:bodyPr>
          <a:lstStyle/>
          <a:p>
            <a:r>
              <a:rPr lang="en-US" sz="2800" dirty="0">
                <a:solidFill>
                  <a:srgbClr val="333333"/>
                </a:solidFill>
              </a:rPr>
              <a:t>How would you find a string that ends with four letters preceded by at least one zero?</a:t>
            </a:r>
          </a:p>
        </p:txBody>
      </p:sp>
    </p:spTree>
    <p:extLst>
      <p:ext uri="{BB962C8B-B14F-4D97-AF65-F5344CB8AC3E}">
        <p14:creationId xmlns:p14="http://schemas.microsoft.com/office/powerpoint/2010/main" val="25905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1">
              <a:lumMod val="40000"/>
              <a:lumOff val="60000"/>
            </a:schemeClr>
          </a:solidFill>
        </p:spPr>
        <p:txBody>
          <a:bodyPr wrap="square" rtlCol="0">
            <a:spAutoFit/>
          </a:bodyPr>
          <a:lstStyle/>
          <a:p>
            <a:pPr algn="r"/>
            <a:r>
              <a:rPr lang="en-GB" sz="2800" dirty="0"/>
              <a:t>5. Additional Exercises</a:t>
            </a:r>
          </a:p>
        </p:txBody>
      </p:sp>
      <p:sp>
        <p:nvSpPr>
          <p:cNvPr id="6" name="Rectangle 5">
            <a:extLst>
              <a:ext uri="{FF2B5EF4-FFF2-40B4-BE49-F238E27FC236}">
                <a16:creationId xmlns:a16="http://schemas.microsoft.com/office/drawing/2014/main" id="{B398332F-51E7-4BA9-9328-065B489DAFAE}"/>
              </a:ext>
            </a:extLst>
          </p:cNvPr>
          <p:cNvSpPr/>
          <p:nvPr/>
        </p:nvSpPr>
        <p:spPr>
          <a:xfrm>
            <a:off x="437321" y="3031204"/>
            <a:ext cx="6096000" cy="2585323"/>
          </a:xfrm>
          <a:prstGeom prst="rect">
            <a:avLst/>
          </a:prstGeom>
          <a:ln>
            <a:solidFill>
              <a:schemeClr val="accent1"/>
            </a:solidFill>
          </a:ln>
        </p:spPr>
        <p:txBody>
          <a:bodyPr>
            <a:spAutoFit/>
          </a:bodyPr>
          <a:lstStyle/>
          <a:p>
            <a:r>
              <a:rPr lang="it-IT" sz="2400" b="1" dirty="0"/>
              <a:t>Solution</a:t>
            </a:r>
          </a:p>
          <a:p>
            <a:endParaRPr lang="it-IT" sz="2400" dirty="0"/>
          </a:p>
          <a:p>
            <a:r>
              <a:rPr lang="it-IT" sz="2400" b="1" dirty="0">
                <a:solidFill>
                  <a:schemeClr val="accent1"/>
                </a:solidFill>
              </a:rPr>
              <a:t>\d{4}</a:t>
            </a:r>
          </a:p>
          <a:p>
            <a:endParaRPr lang="it-IT" sz="2400" b="1" dirty="0">
              <a:solidFill>
                <a:schemeClr val="accent1"/>
              </a:solidFill>
            </a:endParaRPr>
          </a:p>
          <a:p>
            <a:r>
              <a:rPr lang="it-IT" sz="2400" b="1" dirty="0"/>
              <a:t>Note</a:t>
            </a:r>
            <a:r>
              <a:rPr lang="it-IT" sz="2400" dirty="0"/>
              <a:t>: this will also match four-digit strings within longer strings of numbers and letters.</a:t>
            </a:r>
          </a:p>
          <a:p>
            <a:endParaRPr lang="it-IT" dirty="0"/>
          </a:p>
        </p:txBody>
      </p:sp>
      <p:sp>
        <p:nvSpPr>
          <p:cNvPr id="3" name="Rectangle 2">
            <a:extLst>
              <a:ext uri="{FF2B5EF4-FFF2-40B4-BE49-F238E27FC236}">
                <a16:creationId xmlns:a16="http://schemas.microsoft.com/office/drawing/2014/main" id="{36839C2B-491C-4CA8-8E7D-87524D14ABE8}"/>
              </a:ext>
            </a:extLst>
          </p:cNvPr>
          <p:cNvSpPr/>
          <p:nvPr/>
        </p:nvSpPr>
        <p:spPr>
          <a:xfrm>
            <a:off x="437321" y="991464"/>
            <a:ext cx="2835966" cy="523220"/>
          </a:xfrm>
          <a:prstGeom prst="rect">
            <a:avLst/>
          </a:prstGeom>
        </p:spPr>
        <p:txBody>
          <a:bodyPr wrap="square">
            <a:spAutoFit/>
          </a:bodyPr>
          <a:lstStyle/>
          <a:p>
            <a:r>
              <a:rPr lang="it-IT" sz="2800" dirty="0"/>
              <a:t>Matching digits</a:t>
            </a:r>
          </a:p>
        </p:txBody>
      </p:sp>
      <p:sp>
        <p:nvSpPr>
          <p:cNvPr id="5" name="Rectangle 4">
            <a:extLst>
              <a:ext uri="{FF2B5EF4-FFF2-40B4-BE49-F238E27FC236}">
                <a16:creationId xmlns:a16="http://schemas.microsoft.com/office/drawing/2014/main" id="{10D0C201-739C-4071-B82E-55D91DFE2937}"/>
              </a:ext>
            </a:extLst>
          </p:cNvPr>
          <p:cNvSpPr/>
          <p:nvPr/>
        </p:nvSpPr>
        <p:spPr>
          <a:xfrm>
            <a:off x="437321" y="1864008"/>
            <a:ext cx="6493701" cy="461665"/>
          </a:xfrm>
          <a:prstGeom prst="rect">
            <a:avLst/>
          </a:prstGeom>
        </p:spPr>
        <p:txBody>
          <a:bodyPr wrap="none">
            <a:spAutoFit/>
          </a:bodyPr>
          <a:lstStyle/>
          <a:p>
            <a:r>
              <a:rPr lang="it-IT" sz="2400" dirty="0"/>
              <a:t>How do you match any four-digit string anywhere?</a:t>
            </a:r>
          </a:p>
        </p:txBody>
      </p:sp>
      <p:pic>
        <p:nvPicPr>
          <p:cNvPr id="8" name="Picture 7" descr="Related image">
            <a:extLst>
              <a:ext uri="{FF2B5EF4-FFF2-40B4-BE49-F238E27FC236}">
                <a16:creationId xmlns:a16="http://schemas.microsoft.com/office/drawing/2014/main" id="{AD0ED267-5525-45A0-BEFB-AEB973A8D3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3476" y="4375053"/>
            <a:ext cx="3248524" cy="248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1">
              <a:lumMod val="40000"/>
              <a:lumOff val="60000"/>
            </a:schemeClr>
          </a:solidFill>
        </p:spPr>
        <p:txBody>
          <a:bodyPr wrap="square" rtlCol="0">
            <a:spAutoFit/>
          </a:bodyPr>
          <a:lstStyle/>
          <a:p>
            <a:pPr algn="r"/>
            <a:r>
              <a:rPr lang="en-GB" sz="2800" dirty="0"/>
              <a:t>5. Additional Exercises</a:t>
            </a:r>
          </a:p>
        </p:txBody>
      </p:sp>
      <p:sp>
        <p:nvSpPr>
          <p:cNvPr id="6" name="Rectangle 5">
            <a:extLst>
              <a:ext uri="{FF2B5EF4-FFF2-40B4-BE49-F238E27FC236}">
                <a16:creationId xmlns:a16="http://schemas.microsoft.com/office/drawing/2014/main" id="{B398332F-51E7-4BA9-9328-065B489DAFAE}"/>
              </a:ext>
            </a:extLst>
          </p:cNvPr>
          <p:cNvSpPr/>
          <p:nvPr/>
        </p:nvSpPr>
        <p:spPr>
          <a:xfrm>
            <a:off x="629167" y="3275063"/>
            <a:ext cx="6096000" cy="2308324"/>
          </a:xfrm>
          <a:prstGeom prst="rect">
            <a:avLst/>
          </a:prstGeom>
          <a:ln>
            <a:solidFill>
              <a:schemeClr val="accent1"/>
            </a:solidFill>
          </a:ln>
        </p:spPr>
        <p:txBody>
          <a:bodyPr>
            <a:spAutoFit/>
          </a:bodyPr>
          <a:lstStyle/>
          <a:p>
            <a:r>
              <a:rPr lang="it-IT" sz="2400" b="1" dirty="0"/>
              <a:t>Solution</a:t>
            </a:r>
          </a:p>
          <a:p>
            <a:endParaRPr lang="it-IT" sz="2400" dirty="0"/>
          </a:p>
          <a:p>
            <a:r>
              <a:rPr lang="it-IT" sz="2400" b="1" dirty="0">
                <a:solidFill>
                  <a:schemeClr val="accent1"/>
                </a:solidFill>
              </a:rPr>
              <a:t>\b\d{2}-\d{2}-\d{4}\b</a:t>
            </a:r>
          </a:p>
          <a:p>
            <a:endParaRPr lang="it-IT" sz="2400" dirty="0"/>
          </a:p>
          <a:p>
            <a:r>
              <a:rPr lang="it-IT" sz="2400" dirty="0"/>
              <a:t>Depending on your data, you may choose to remove the word bounding.</a:t>
            </a:r>
          </a:p>
        </p:txBody>
      </p:sp>
      <p:sp>
        <p:nvSpPr>
          <p:cNvPr id="3" name="Rectangle 2">
            <a:extLst>
              <a:ext uri="{FF2B5EF4-FFF2-40B4-BE49-F238E27FC236}">
                <a16:creationId xmlns:a16="http://schemas.microsoft.com/office/drawing/2014/main" id="{6685CCB8-8C1E-4B91-B038-5E60211B0F7A}"/>
              </a:ext>
            </a:extLst>
          </p:cNvPr>
          <p:cNvSpPr/>
          <p:nvPr/>
        </p:nvSpPr>
        <p:spPr>
          <a:xfrm>
            <a:off x="629167" y="1127646"/>
            <a:ext cx="2431628" cy="523220"/>
          </a:xfrm>
          <a:prstGeom prst="rect">
            <a:avLst/>
          </a:prstGeom>
        </p:spPr>
        <p:txBody>
          <a:bodyPr wrap="none">
            <a:spAutoFit/>
          </a:bodyPr>
          <a:lstStyle/>
          <a:p>
            <a:r>
              <a:rPr lang="it-IT" sz="2800" dirty="0"/>
              <a:t>Matching dates</a:t>
            </a:r>
          </a:p>
        </p:txBody>
      </p:sp>
      <p:sp>
        <p:nvSpPr>
          <p:cNvPr id="5" name="Rectangle 4">
            <a:extLst>
              <a:ext uri="{FF2B5EF4-FFF2-40B4-BE49-F238E27FC236}">
                <a16:creationId xmlns:a16="http://schemas.microsoft.com/office/drawing/2014/main" id="{9DE3FC99-2DCE-4C63-A29E-58402D34D2DE}"/>
              </a:ext>
            </a:extLst>
          </p:cNvPr>
          <p:cNvSpPr/>
          <p:nvPr/>
        </p:nvSpPr>
        <p:spPr>
          <a:xfrm>
            <a:off x="629167" y="1967111"/>
            <a:ext cx="7170681" cy="461665"/>
          </a:xfrm>
          <a:prstGeom prst="rect">
            <a:avLst/>
          </a:prstGeom>
        </p:spPr>
        <p:txBody>
          <a:bodyPr wrap="none">
            <a:spAutoFit/>
          </a:bodyPr>
          <a:lstStyle/>
          <a:p>
            <a:pPr marL="342900" indent="-342900">
              <a:buFont typeface="Arial" panose="020B0604020202020204" pitchFamily="34" charset="0"/>
              <a:buChar char="•"/>
            </a:pPr>
            <a:r>
              <a:rPr lang="it-IT" sz="2400" dirty="0"/>
              <a:t>How would you match the date format dd-MM-yyyy?</a:t>
            </a:r>
          </a:p>
        </p:txBody>
      </p:sp>
      <p:pic>
        <p:nvPicPr>
          <p:cNvPr id="8" name="Picture 7" descr="Related image">
            <a:extLst>
              <a:ext uri="{FF2B5EF4-FFF2-40B4-BE49-F238E27FC236}">
                <a16:creationId xmlns:a16="http://schemas.microsoft.com/office/drawing/2014/main" id="{A23C926D-101C-4899-912D-4D50D9E712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3476" y="4375053"/>
            <a:ext cx="3248524" cy="248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1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chemeClr val="accent1">
              <a:lumMod val="40000"/>
              <a:lumOff val="60000"/>
            </a:schemeClr>
          </a:solidFill>
        </p:spPr>
        <p:txBody>
          <a:bodyPr wrap="square" rtlCol="0">
            <a:spAutoFit/>
          </a:bodyPr>
          <a:lstStyle/>
          <a:p>
            <a:pPr algn="r"/>
            <a:r>
              <a:rPr lang="en-GB" sz="2800" dirty="0"/>
              <a:t>5. Additional Exercises</a:t>
            </a:r>
          </a:p>
        </p:txBody>
      </p:sp>
      <p:sp>
        <p:nvSpPr>
          <p:cNvPr id="7" name="Rectangle 6">
            <a:extLst>
              <a:ext uri="{FF2B5EF4-FFF2-40B4-BE49-F238E27FC236}">
                <a16:creationId xmlns:a16="http://schemas.microsoft.com/office/drawing/2014/main" id="{B0026706-EE3C-4731-98A0-1AF8E05BE44C}"/>
              </a:ext>
            </a:extLst>
          </p:cNvPr>
          <p:cNvSpPr/>
          <p:nvPr/>
        </p:nvSpPr>
        <p:spPr>
          <a:xfrm>
            <a:off x="543889" y="3295736"/>
            <a:ext cx="8547102" cy="3046988"/>
          </a:xfrm>
          <a:prstGeom prst="rect">
            <a:avLst/>
          </a:prstGeom>
          <a:ln>
            <a:solidFill>
              <a:schemeClr val="accent1"/>
            </a:solidFill>
          </a:ln>
        </p:spPr>
        <p:txBody>
          <a:bodyPr wrap="square">
            <a:spAutoFit/>
          </a:bodyPr>
          <a:lstStyle/>
          <a:p>
            <a:r>
              <a:rPr lang="it-IT" sz="2400" b="1" dirty="0"/>
              <a:t>Solution</a:t>
            </a:r>
          </a:p>
          <a:p>
            <a:endParaRPr lang="it-IT" sz="2400" dirty="0"/>
          </a:p>
          <a:p>
            <a:r>
              <a:rPr lang="it-IT" sz="2400" b="1" dirty="0">
                <a:solidFill>
                  <a:schemeClr val="accent1"/>
                </a:solidFill>
              </a:rPr>
              <a:t>\d{2}-\d{2}-\d{2,4}$</a:t>
            </a:r>
          </a:p>
          <a:p>
            <a:endParaRPr lang="it-IT" sz="2400" dirty="0"/>
          </a:p>
          <a:p>
            <a:r>
              <a:rPr lang="it-IT" sz="2400" dirty="0"/>
              <a:t>Note this will also find strings such as 31-01-198 at the end of a line, so you may wish to check your data and revise the expression to exclude false positives. Depending on your data, you may choose to add word bounding at the start of the expression.</a:t>
            </a:r>
          </a:p>
        </p:txBody>
      </p:sp>
      <p:sp>
        <p:nvSpPr>
          <p:cNvPr id="3" name="Rectangle 2">
            <a:extLst>
              <a:ext uri="{FF2B5EF4-FFF2-40B4-BE49-F238E27FC236}">
                <a16:creationId xmlns:a16="http://schemas.microsoft.com/office/drawing/2014/main" id="{FA1FBA24-5042-42AE-97C6-52302D50DC9F}"/>
              </a:ext>
            </a:extLst>
          </p:cNvPr>
          <p:cNvSpPr/>
          <p:nvPr/>
        </p:nvSpPr>
        <p:spPr>
          <a:xfrm>
            <a:off x="543890" y="976941"/>
            <a:ext cx="4794774" cy="523220"/>
          </a:xfrm>
          <a:prstGeom prst="rect">
            <a:avLst/>
          </a:prstGeom>
        </p:spPr>
        <p:txBody>
          <a:bodyPr wrap="none">
            <a:spAutoFit/>
          </a:bodyPr>
          <a:lstStyle/>
          <a:p>
            <a:r>
              <a:rPr lang="it-IT" sz="2800" dirty="0"/>
              <a:t>Matching multiple date formats</a:t>
            </a:r>
          </a:p>
        </p:txBody>
      </p:sp>
      <p:sp>
        <p:nvSpPr>
          <p:cNvPr id="5" name="Rectangle 4">
            <a:extLst>
              <a:ext uri="{FF2B5EF4-FFF2-40B4-BE49-F238E27FC236}">
                <a16:creationId xmlns:a16="http://schemas.microsoft.com/office/drawing/2014/main" id="{3A4E54B3-6939-4E02-AADA-CA402CC51733}"/>
              </a:ext>
            </a:extLst>
          </p:cNvPr>
          <p:cNvSpPr/>
          <p:nvPr/>
        </p:nvSpPr>
        <p:spPr>
          <a:xfrm>
            <a:off x="543889" y="1582339"/>
            <a:ext cx="8070023" cy="1200329"/>
          </a:xfrm>
          <a:prstGeom prst="rect">
            <a:avLst/>
          </a:prstGeom>
        </p:spPr>
        <p:txBody>
          <a:bodyPr wrap="square">
            <a:spAutoFit/>
          </a:bodyPr>
          <a:lstStyle/>
          <a:p>
            <a:pPr marL="342900" indent="-342900">
              <a:buFont typeface="Arial" panose="020B0604020202020204" pitchFamily="34" charset="0"/>
              <a:buChar char="•"/>
            </a:pPr>
            <a:endParaRPr lang="it-IT" sz="2400" dirty="0"/>
          </a:p>
          <a:p>
            <a:pPr marL="342900" indent="-342900">
              <a:buFont typeface="Arial" panose="020B0604020202020204" pitchFamily="34" charset="0"/>
              <a:buChar char="•"/>
            </a:pPr>
            <a:r>
              <a:rPr lang="it-IT" sz="2400" dirty="0"/>
              <a:t>How would you match the date format dd-MM-yyyy or dd-MM-yy at the end of a line only?</a:t>
            </a:r>
          </a:p>
        </p:txBody>
      </p:sp>
      <p:pic>
        <p:nvPicPr>
          <p:cNvPr id="8" name="Picture 7" descr="Related image">
            <a:extLst>
              <a:ext uri="{FF2B5EF4-FFF2-40B4-BE49-F238E27FC236}">
                <a16:creationId xmlns:a16="http://schemas.microsoft.com/office/drawing/2014/main" id="{713F71F2-975F-469A-AF3E-2D686C396B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43476" y="812788"/>
            <a:ext cx="3248524" cy="248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6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5400" dirty="0"/>
              <a:t>Edinburgh Carpentries</a:t>
            </a:r>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6231" y="1931848"/>
            <a:ext cx="4972957" cy="4351338"/>
          </a:xfrm>
          <a:prstGeom prst="rect">
            <a:avLst/>
          </a:prstGeom>
        </p:spPr>
      </p:pic>
      <p:sp>
        <p:nvSpPr>
          <p:cNvPr id="3" name="TextBox 2"/>
          <p:cNvSpPr txBox="1"/>
          <p:nvPr/>
        </p:nvSpPr>
        <p:spPr>
          <a:xfrm>
            <a:off x="472272" y="1931848"/>
            <a:ext cx="5754356" cy="2308324"/>
          </a:xfrm>
          <a:prstGeom prst="rect">
            <a:avLst/>
          </a:prstGeom>
          <a:noFill/>
        </p:spPr>
        <p:txBody>
          <a:bodyPr wrap="square" rtlCol="0">
            <a:spAutoFit/>
          </a:bodyPr>
          <a:lstStyle/>
          <a:p>
            <a:pPr marL="285750" indent="-285750">
              <a:buFont typeface="Arial" panose="020B0604020202020204" pitchFamily="34" charset="0"/>
              <a:buChar char="•"/>
            </a:pPr>
            <a:r>
              <a:rPr lang="en-GB" sz="2400" dirty="0"/>
              <a:t>Just over 50% of the attendees are either </a:t>
            </a:r>
            <a:r>
              <a:rPr lang="en-GB" sz="2400" b="1" dirty="0"/>
              <a:t>student of alumni</a:t>
            </a:r>
            <a:r>
              <a:rPr lang="en-GB" sz="2400" dirty="0"/>
              <a:t> of the university (mostly PhD’s)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21% of the attendees are part of the </a:t>
            </a:r>
            <a:r>
              <a:rPr lang="en-GB" sz="2400" b="1" dirty="0"/>
              <a:t>University staff</a:t>
            </a:r>
          </a:p>
        </p:txBody>
      </p:sp>
    </p:spTree>
    <p:extLst>
      <p:ext uri="{BB962C8B-B14F-4D97-AF65-F5344CB8AC3E}">
        <p14:creationId xmlns:p14="http://schemas.microsoft.com/office/powerpoint/2010/main" val="1033134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Image result for regex meme&quot;">
            <a:extLst>
              <a:ext uri="{FF2B5EF4-FFF2-40B4-BE49-F238E27FC236}">
                <a16:creationId xmlns:a16="http://schemas.microsoft.com/office/drawing/2014/main" id="{A216E6A6-0367-4698-AF28-CC2095B04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1141137"/>
            <a:ext cx="4762500" cy="5476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A1C2C3-72EA-40C4-A6BE-A6D54BC91A77}"/>
              </a:ext>
            </a:extLst>
          </p:cNvPr>
          <p:cNvSpPr txBox="1"/>
          <p:nvPr/>
        </p:nvSpPr>
        <p:spPr>
          <a:xfrm>
            <a:off x="1533378" y="402287"/>
            <a:ext cx="9720776" cy="523220"/>
          </a:xfrm>
          <a:prstGeom prst="rect">
            <a:avLst/>
          </a:prstGeom>
          <a:noFill/>
        </p:spPr>
        <p:txBody>
          <a:bodyPr wrap="square" rtlCol="0">
            <a:spAutoFit/>
          </a:bodyPr>
          <a:lstStyle/>
          <a:p>
            <a:pPr algn="ctr"/>
            <a:r>
              <a:rPr lang="it-IT" sz="2800" dirty="0"/>
              <a:t>Thanks for your attention!, Any question?</a:t>
            </a:r>
          </a:p>
        </p:txBody>
      </p:sp>
    </p:spTree>
    <p:extLst>
      <p:ext uri="{BB962C8B-B14F-4D97-AF65-F5344CB8AC3E}">
        <p14:creationId xmlns:p14="http://schemas.microsoft.com/office/powerpoint/2010/main" val="177679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0585"/>
            <a:ext cx="7412281" cy="6057862"/>
          </a:xfrm>
          <a:prstGeom prst="rect">
            <a:avLst/>
          </a:prstGeom>
        </p:spPr>
      </p:pic>
      <p:sp>
        <p:nvSpPr>
          <p:cNvPr id="2" name="Title 1"/>
          <p:cNvSpPr>
            <a:spLocks noGrp="1"/>
          </p:cNvSpPr>
          <p:nvPr>
            <p:ph type="title"/>
          </p:nvPr>
        </p:nvSpPr>
        <p:spPr>
          <a:xfrm>
            <a:off x="3902927" y="0"/>
            <a:ext cx="8590156" cy="1325563"/>
          </a:xfrm>
        </p:spPr>
        <p:txBody>
          <a:bodyPr>
            <a:noAutofit/>
          </a:bodyPr>
          <a:lstStyle/>
          <a:p>
            <a:pPr algn="ctr"/>
            <a:r>
              <a:rPr lang="en-GB" sz="5400" dirty="0"/>
              <a:t>Edinburgh Carpentries:</a:t>
            </a:r>
          </a:p>
        </p:txBody>
      </p:sp>
      <p:sp>
        <p:nvSpPr>
          <p:cNvPr id="7" name="Rectangle 6"/>
          <p:cNvSpPr/>
          <p:nvPr/>
        </p:nvSpPr>
        <p:spPr>
          <a:xfrm>
            <a:off x="7412281" y="3859811"/>
            <a:ext cx="4568716" cy="2462213"/>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GB" sz="2200" dirty="0"/>
              <a:t>The college more represented is that of </a:t>
            </a:r>
            <a:r>
              <a:rPr lang="en-GB" sz="2200" b="1" dirty="0"/>
              <a:t>SCE</a:t>
            </a:r>
            <a:r>
              <a:rPr lang="en-GB" sz="2200" dirty="0"/>
              <a:t> (College of Science and Engineer: </a:t>
            </a:r>
            <a:r>
              <a:rPr lang="en-GB" sz="2200" b="1" dirty="0"/>
              <a:t>46.6%</a:t>
            </a:r>
            <a:r>
              <a:rPr lang="en-GB" sz="2200" dirty="0"/>
              <a:t>). </a:t>
            </a:r>
            <a:r>
              <a:rPr lang="en-GB" sz="2200" b="1" dirty="0"/>
              <a:t>MVM</a:t>
            </a:r>
            <a:r>
              <a:rPr lang="en-GB" sz="2200" dirty="0"/>
              <a:t> (College of Medicine and Veterinary medicine: </a:t>
            </a:r>
            <a:r>
              <a:rPr lang="en-GB" sz="2200" b="1" dirty="0"/>
              <a:t>37%</a:t>
            </a:r>
            <a:r>
              <a:rPr lang="en-GB" sz="2200" dirty="0"/>
              <a:t>). </a:t>
            </a:r>
            <a:r>
              <a:rPr lang="en-GB" sz="2200" b="1" dirty="0"/>
              <a:t>AHSS</a:t>
            </a:r>
            <a:r>
              <a:rPr lang="en-GB" sz="2200" dirty="0"/>
              <a:t> (College of Arts Humanities and Social Sciences: </a:t>
            </a:r>
            <a:r>
              <a:rPr lang="en-GB" sz="2200" b="1" dirty="0"/>
              <a:t>14%)</a:t>
            </a:r>
          </a:p>
        </p:txBody>
      </p:sp>
      <p:sp>
        <p:nvSpPr>
          <p:cNvPr id="8" name="TextBox 7"/>
          <p:cNvSpPr txBox="1"/>
          <p:nvPr/>
        </p:nvSpPr>
        <p:spPr>
          <a:xfrm>
            <a:off x="7412281" y="1558284"/>
            <a:ext cx="431801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2200" dirty="0"/>
              <a:t>The most represented Schools are those of </a:t>
            </a:r>
            <a:r>
              <a:rPr lang="en-GB" sz="2200" b="1" dirty="0"/>
              <a:t>Biological Sciences (28%)</a:t>
            </a:r>
            <a:r>
              <a:rPr lang="en-GB" sz="2200" dirty="0"/>
              <a:t> and the </a:t>
            </a:r>
            <a:r>
              <a:rPr lang="en-GB" sz="2200" b="1" dirty="0"/>
              <a:t>Deanery of Molecular, Genetic and Population Heath Sciences (26%)</a:t>
            </a:r>
          </a:p>
        </p:txBody>
      </p:sp>
    </p:spTree>
    <p:extLst>
      <p:ext uri="{BB962C8B-B14F-4D97-AF65-F5344CB8AC3E}">
        <p14:creationId xmlns:p14="http://schemas.microsoft.com/office/powerpoint/2010/main" val="41009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ctrTitle"/>
          </p:nvPr>
        </p:nvSpPr>
        <p:spPr>
          <a:xfrm>
            <a:off x="415600" y="140167"/>
            <a:ext cx="11360800" cy="928400"/>
          </a:xfrm>
          <a:prstGeom prst="rect">
            <a:avLst/>
          </a:prstGeom>
        </p:spPr>
        <p:txBody>
          <a:bodyPr spcFirstLastPara="1" vert="horz" wrap="square" lIns="121900" tIns="121900" rIns="121900" bIns="121900" rtlCol="0" anchor="b" anchorCtr="0">
            <a:noAutofit/>
          </a:bodyPr>
          <a:lstStyle/>
          <a:p>
            <a:pPr>
              <a:spcBef>
                <a:spcPts val="0"/>
              </a:spcBef>
            </a:pPr>
            <a:r>
              <a:rPr lang="en-GB" dirty="0">
                <a:ea typeface="Proxima Nova"/>
                <a:cs typeface="Proxima Nova"/>
                <a:sym typeface="Proxima Nova"/>
              </a:rPr>
              <a:t>Library Carpentry at NLS</a:t>
            </a:r>
            <a:endParaRPr dirty="0">
              <a:ea typeface="Proxima Nova"/>
              <a:cs typeface="Proxima Nova"/>
              <a:sym typeface="Proxima Nova"/>
            </a:endParaRPr>
          </a:p>
        </p:txBody>
      </p:sp>
      <p:sp>
        <p:nvSpPr>
          <p:cNvPr id="131" name="Google Shape;131;p24"/>
          <p:cNvSpPr txBox="1"/>
          <p:nvPr/>
        </p:nvSpPr>
        <p:spPr>
          <a:xfrm>
            <a:off x="1004017" y="961502"/>
            <a:ext cx="9786400" cy="5570800"/>
          </a:xfrm>
          <a:prstGeom prst="rect">
            <a:avLst/>
          </a:prstGeom>
          <a:noFill/>
          <a:ln>
            <a:noFill/>
          </a:ln>
        </p:spPr>
        <p:txBody>
          <a:bodyPr spcFirstLastPara="1" wrap="square" lIns="121900" tIns="121900" rIns="121900" bIns="121900" anchor="t" anchorCtr="0">
            <a:noAutofit/>
          </a:bodyPr>
          <a:lstStyle/>
          <a:p>
            <a:pPr algn="ctr"/>
            <a:r>
              <a:rPr lang="en-GB" sz="2400" b="1" dirty="0">
                <a:ea typeface="Proxima Nova"/>
                <a:cs typeface="Proxima Nova"/>
                <a:sym typeface="Proxima Nova"/>
              </a:rPr>
              <a:t>Instructors</a:t>
            </a:r>
            <a:endParaRPr sz="2400" b="1" dirty="0">
              <a:ea typeface="Proxima Nova"/>
              <a:cs typeface="Proxima Nova"/>
              <a:sym typeface="Proxima Nova"/>
            </a:endParaRPr>
          </a:p>
          <a:p>
            <a:pPr algn="ctr"/>
            <a:r>
              <a:rPr lang="en-GB" sz="2400" dirty="0">
                <a:ea typeface="Proxima Nova"/>
                <a:cs typeface="Proxima Nova"/>
                <a:sym typeface="Proxima Nova"/>
              </a:rPr>
              <a:t>Lucia Michielin, Justin Ho, Jennifer Daub, TBC</a:t>
            </a:r>
            <a:endParaRPr sz="2400" dirty="0">
              <a:ea typeface="Proxima Nova"/>
              <a:cs typeface="Proxima Nova"/>
              <a:sym typeface="Proxima Nova"/>
            </a:endParaRPr>
          </a:p>
          <a:p>
            <a:pPr algn="ctr"/>
            <a:endParaRPr sz="2133" dirty="0">
              <a:ea typeface="Proxima Nova"/>
              <a:cs typeface="Proxima Nova"/>
              <a:sym typeface="Proxima Nova"/>
            </a:endParaRPr>
          </a:p>
          <a:p>
            <a:pPr algn="ctr"/>
            <a:r>
              <a:rPr lang="en-GB" sz="2400" b="1" dirty="0">
                <a:ea typeface="Proxima Nova"/>
                <a:cs typeface="Proxima Nova"/>
                <a:sym typeface="Proxima Nova"/>
              </a:rPr>
              <a:t>Surveys</a:t>
            </a:r>
            <a:endParaRPr sz="2400" b="1" dirty="0">
              <a:ea typeface="Proxima Nova"/>
              <a:cs typeface="Proxima Nova"/>
              <a:sym typeface="Proxima Nova"/>
            </a:endParaRPr>
          </a:p>
          <a:p>
            <a:pPr marL="609585" algn="ctr"/>
            <a:r>
              <a:rPr lang="en-GB" sz="2400" dirty="0">
                <a:ea typeface="Proxima Nova"/>
                <a:cs typeface="Proxima Nova"/>
                <a:sym typeface="Proxima Nova"/>
              </a:rPr>
              <a:t>pre-workshop &amp; post-workshop</a:t>
            </a:r>
            <a:endParaRPr sz="2400" dirty="0">
              <a:ea typeface="Proxima Nova"/>
              <a:cs typeface="Proxima Nova"/>
              <a:sym typeface="Proxima Nova"/>
            </a:endParaRPr>
          </a:p>
          <a:p>
            <a:pPr algn="ctr"/>
            <a:endParaRPr sz="2400" dirty="0">
              <a:ea typeface="Proxima Nova"/>
              <a:cs typeface="Proxima Nova"/>
              <a:sym typeface="Proxima Nova"/>
            </a:endParaRPr>
          </a:p>
          <a:p>
            <a:pPr algn="ctr"/>
            <a:r>
              <a:rPr lang="en-GB" sz="3600" i="1" dirty="0">
                <a:ea typeface="Proxima Nova"/>
                <a:cs typeface="Proxima Nova"/>
                <a:sym typeface="Proxima Nova"/>
              </a:rPr>
              <a:t>Please abide by our code of conduct!</a:t>
            </a:r>
          </a:p>
          <a:p>
            <a:pPr algn="ctr"/>
            <a:endParaRPr lang="en-GB" sz="400" i="1" dirty="0">
              <a:ea typeface="Proxima Nova"/>
              <a:cs typeface="Proxima Nova"/>
              <a:sym typeface="Proxima Nova"/>
            </a:endParaRPr>
          </a:p>
          <a:p>
            <a:pPr algn="ctr">
              <a:lnSpc>
                <a:spcPct val="150000"/>
              </a:lnSpc>
            </a:pPr>
            <a:r>
              <a:rPr lang="it-IT" sz="2400" b="1" dirty="0">
                <a:ea typeface="Proxima Nova"/>
                <a:cs typeface="Proxima Nova"/>
                <a:sym typeface="Proxima Nova"/>
              </a:rPr>
              <a:t>Next Dates</a:t>
            </a:r>
            <a:endParaRPr sz="2400" i="1" dirty="0">
              <a:ea typeface="Proxima Nova"/>
              <a:cs typeface="Proxima Nova"/>
              <a:sym typeface="Proxima Nova"/>
            </a:endParaRPr>
          </a:p>
          <a:p>
            <a:pPr algn="ctr">
              <a:lnSpc>
                <a:spcPct val="150000"/>
              </a:lnSpc>
            </a:pPr>
            <a:r>
              <a:rPr lang="en-US" dirty="0"/>
              <a:t>13 December 2019 (9am-12.30pm);</a:t>
            </a:r>
          </a:p>
          <a:p>
            <a:pPr algn="ctr">
              <a:lnSpc>
                <a:spcPct val="150000"/>
              </a:lnSpc>
            </a:pPr>
            <a:r>
              <a:rPr lang="en-US" dirty="0"/>
              <a:t>7 February 2020 (9am-12.30pm); </a:t>
            </a:r>
          </a:p>
          <a:p>
            <a:pPr algn="ctr">
              <a:lnSpc>
                <a:spcPct val="150000"/>
              </a:lnSpc>
            </a:pPr>
            <a:r>
              <a:rPr lang="en-US" dirty="0"/>
              <a:t>20 March 2020 (time TBC); </a:t>
            </a:r>
          </a:p>
          <a:p>
            <a:pPr algn="ctr">
              <a:lnSpc>
                <a:spcPct val="150000"/>
              </a:lnSpc>
            </a:pPr>
            <a:r>
              <a:rPr lang="en-US" dirty="0"/>
              <a:t>17 April 2020 (1.30pm-5pm); </a:t>
            </a:r>
          </a:p>
          <a:p>
            <a:pPr algn="ctr">
              <a:lnSpc>
                <a:spcPct val="150000"/>
              </a:lnSpc>
            </a:pPr>
            <a:r>
              <a:rPr lang="en-US" dirty="0"/>
              <a:t>1 May 2020 (1.30pm-5pm)</a:t>
            </a:r>
            <a:endParaRPr sz="2400" dirty="0">
              <a:ea typeface="Proxima Nova"/>
              <a:cs typeface="Proxima Nova"/>
              <a:sym typeface="Proxima Nova"/>
            </a:endParaRPr>
          </a:p>
        </p:txBody>
      </p:sp>
      <p:pic>
        <p:nvPicPr>
          <p:cNvPr id="10242" name="Picture 2" descr="Image result for NLS national library of Scotland&quot;">
            <a:extLst>
              <a:ext uri="{FF2B5EF4-FFF2-40B4-BE49-F238E27FC236}">
                <a16:creationId xmlns:a16="http://schemas.microsoft.com/office/drawing/2014/main" id="{9EAF1A46-8205-4AA5-896C-C1D9946D1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0" y="4505325"/>
            <a:ext cx="33337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DCS edinburgh">
            <a:extLst>
              <a:ext uri="{FF2B5EF4-FFF2-40B4-BE49-F238E27FC236}">
                <a16:creationId xmlns:a16="http://schemas.microsoft.com/office/drawing/2014/main" id="{7B406010-CD72-4878-A3CA-5EB133E9B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57" y="5066138"/>
            <a:ext cx="1660719" cy="1660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3" name="Picture 2" descr="Image result for NLS national library of Scotland&quot;">
            <a:extLst>
              <a:ext uri="{FF2B5EF4-FFF2-40B4-BE49-F238E27FC236}">
                <a16:creationId xmlns:a16="http://schemas.microsoft.com/office/drawing/2014/main" id="{CB5C22CB-9863-4AA2-8C55-6AC3DD3AC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474"/>
          <a:stretch/>
        </p:blipFill>
        <p:spPr bwMode="auto">
          <a:xfrm>
            <a:off x="9732161" y="5355962"/>
            <a:ext cx="2459838" cy="1502037"/>
          </a:xfrm>
          <a:prstGeom prst="rect">
            <a:avLst/>
          </a:prstGeom>
          <a:noFill/>
          <a:extLst>
            <a:ext uri="{909E8E84-426E-40DD-AFC4-6F175D3DCCD1}">
              <a14:hiddenFill xmlns:a14="http://schemas.microsoft.com/office/drawing/2010/main">
                <a:solidFill>
                  <a:srgbClr val="FFFFFF"/>
                </a:solidFill>
              </a14:hiddenFill>
            </a:ext>
          </a:extLst>
        </p:spPr>
      </p:pic>
      <p:sp>
        <p:nvSpPr>
          <p:cNvPr id="123" name="Google Shape;123;p23"/>
          <p:cNvSpPr txBox="1">
            <a:spLocks noGrp="1"/>
          </p:cNvSpPr>
          <p:nvPr>
            <p:ph type="ctrTitle"/>
          </p:nvPr>
        </p:nvSpPr>
        <p:spPr>
          <a:xfrm>
            <a:off x="415600" y="339800"/>
            <a:ext cx="11360800" cy="1050000"/>
          </a:xfrm>
          <a:prstGeom prst="rect">
            <a:avLst/>
          </a:prstGeom>
        </p:spPr>
        <p:txBody>
          <a:bodyPr spcFirstLastPara="1" vert="horz" wrap="square" lIns="121900" tIns="121900" rIns="121900" bIns="121900" rtlCol="0" anchor="b" anchorCtr="0">
            <a:noAutofit/>
          </a:bodyPr>
          <a:lstStyle/>
          <a:p>
            <a:pPr>
              <a:spcBef>
                <a:spcPts val="0"/>
              </a:spcBef>
            </a:pPr>
            <a:r>
              <a:rPr lang="en-GB" dirty="0">
                <a:ea typeface="Proxima Nova"/>
                <a:cs typeface="Proxima Nova"/>
                <a:sym typeface="Proxima Nova"/>
              </a:rPr>
              <a:t>Content of this workshop</a:t>
            </a:r>
          </a:p>
        </p:txBody>
      </p:sp>
      <p:sp>
        <p:nvSpPr>
          <p:cNvPr id="124" name="Google Shape;124;p23"/>
          <p:cNvSpPr txBox="1"/>
          <p:nvPr/>
        </p:nvSpPr>
        <p:spPr>
          <a:xfrm>
            <a:off x="4324956" y="1389800"/>
            <a:ext cx="3876509" cy="3513780"/>
          </a:xfrm>
          <a:prstGeom prst="rect">
            <a:avLst/>
          </a:prstGeom>
          <a:noFill/>
          <a:ln>
            <a:noFill/>
          </a:ln>
        </p:spPr>
        <p:txBody>
          <a:bodyPr spcFirstLastPara="1" wrap="square" lIns="121900" tIns="121900" rIns="121900" bIns="121900" anchor="t" anchorCtr="0">
            <a:noAutofit/>
          </a:bodyPr>
          <a:lstStyle/>
          <a:p>
            <a:pPr marL="609585" indent="-457189" algn="just">
              <a:lnSpc>
                <a:spcPct val="150000"/>
              </a:lnSpc>
              <a:buClr>
                <a:schemeClr val="dk1"/>
              </a:buClr>
              <a:buSzPts val="1800"/>
              <a:buFont typeface="Proxima Nova"/>
              <a:buChar char="●"/>
            </a:pPr>
            <a:r>
              <a:rPr lang="en-GB" sz="2600" dirty="0">
                <a:latin typeface="Proxima Nova"/>
                <a:ea typeface="Proxima Nova"/>
                <a:cs typeface="Proxima Nova"/>
                <a:sym typeface="Proxima Nova"/>
              </a:rPr>
              <a:t>Intro to data </a:t>
            </a:r>
          </a:p>
          <a:p>
            <a:pPr marL="609585" indent="-457189" algn="just">
              <a:lnSpc>
                <a:spcPct val="150000"/>
              </a:lnSpc>
              <a:buClr>
                <a:schemeClr val="dk1"/>
              </a:buClr>
              <a:buSzPts val="1800"/>
              <a:buFont typeface="Proxima Nova"/>
              <a:buChar char="●"/>
            </a:pPr>
            <a:r>
              <a:rPr lang="en-GB" sz="2600" dirty="0">
                <a:latin typeface="Proxima Nova"/>
                <a:ea typeface="Proxima Nova"/>
                <a:cs typeface="Proxima Nova"/>
                <a:sym typeface="Proxima Nova"/>
              </a:rPr>
              <a:t>Tidy data </a:t>
            </a:r>
          </a:p>
          <a:p>
            <a:pPr marL="609585" indent="-457189" algn="just">
              <a:lnSpc>
                <a:spcPct val="150000"/>
              </a:lnSpc>
              <a:buClr>
                <a:schemeClr val="dk1"/>
              </a:buClr>
              <a:buSzPts val="1800"/>
              <a:buFont typeface="Proxima Nova"/>
              <a:buChar char="●"/>
            </a:pPr>
            <a:r>
              <a:rPr lang="en-GB" sz="2600" dirty="0" err="1">
                <a:latin typeface="Proxima Nova"/>
                <a:ea typeface="Proxima Nova"/>
                <a:cs typeface="Proxima Nova"/>
                <a:sym typeface="Proxima Nova"/>
              </a:rPr>
              <a:t>OpenRefine</a:t>
            </a:r>
            <a:endParaRPr lang="en-GB" sz="2600" dirty="0">
              <a:latin typeface="Proxima Nova"/>
              <a:ea typeface="Proxima Nova"/>
              <a:cs typeface="Proxima Nova"/>
              <a:sym typeface="Proxima Nova"/>
            </a:endParaRPr>
          </a:p>
          <a:p>
            <a:pPr marL="609585" indent="-457189" algn="just">
              <a:lnSpc>
                <a:spcPct val="150000"/>
              </a:lnSpc>
              <a:buClr>
                <a:schemeClr val="dk1"/>
              </a:buClr>
              <a:buSzPts val="1800"/>
              <a:buFont typeface="Proxima Nova"/>
              <a:buChar char="●"/>
            </a:pPr>
            <a:r>
              <a:rPr lang="en-GB" sz="2600" dirty="0">
                <a:latin typeface="Proxima Nova"/>
                <a:ea typeface="Proxima Nova"/>
                <a:cs typeface="Proxima Nova"/>
                <a:sym typeface="Proxima Nova"/>
              </a:rPr>
              <a:t>Shell intro</a:t>
            </a:r>
          </a:p>
          <a:p>
            <a:pPr marL="609585" indent="-457189" algn="just">
              <a:lnSpc>
                <a:spcPct val="150000"/>
              </a:lnSpc>
              <a:buClr>
                <a:schemeClr val="dk1"/>
              </a:buClr>
              <a:buSzPts val="1800"/>
              <a:buFont typeface="Proxima Nova"/>
              <a:buChar char="●"/>
            </a:pPr>
            <a:r>
              <a:rPr lang="en-GB" sz="2600" dirty="0">
                <a:latin typeface="Proxima Nova"/>
                <a:ea typeface="Proxima Nova"/>
                <a:cs typeface="Proxima Nova"/>
                <a:sym typeface="Proxima Nova"/>
              </a:rPr>
              <a:t>Intro to Python</a:t>
            </a:r>
          </a:p>
          <a:p>
            <a:pPr marL="609585" indent="-457189" algn="just">
              <a:lnSpc>
                <a:spcPct val="150000"/>
              </a:lnSpc>
              <a:buClr>
                <a:schemeClr val="dk1"/>
              </a:buClr>
              <a:buSzPts val="1800"/>
              <a:buFont typeface="Proxima Nova"/>
              <a:buChar char="●"/>
            </a:pPr>
            <a:r>
              <a:rPr lang="en-GB" sz="2600" dirty="0">
                <a:latin typeface="Proxima Nova"/>
                <a:ea typeface="Proxima Nova"/>
                <a:cs typeface="Proxima Nova"/>
                <a:sym typeface="Proxima Nova"/>
              </a:rPr>
              <a:t>Intro to R</a:t>
            </a:r>
          </a:p>
          <a:p>
            <a:pPr algn="just">
              <a:lnSpc>
                <a:spcPct val="115000"/>
              </a:lnSpc>
              <a:spcBef>
                <a:spcPts val="1600"/>
              </a:spcBef>
            </a:pPr>
            <a:endParaRPr lang="en-GB" sz="2400" dirty="0">
              <a:latin typeface="Proxima Nova"/>
              <a:ea typeface="Proxima Nova"/>
              <a:cs typeface="Proxima Nova"/>
              <a:sym typeface="Proxima Nova"/>
            </a:endParaRPr>
          </a:p>
          <a:p>
            <a:pPr algn="just">
              <a:spcBef>
                <a:spcPts val="1600"/>
              </a:spcBef>
            </a:pPr>
            <a:endParaRPr lang="en-GB" sz="2400" dirty="0">
              <a:latin typeface="Proxima Nova"/>
              <a:ea typeface="Proxima Nova"/>
              <a:cs typeface="Proxima Nova"/>
              <a:sym typeface="Proxima Nova"/>
            </a:endParaRPr>
          </a:p>
        </p:txBody>
      </p:sp>
      <p:sp>
        <p:nvSpPr>
          <p:cNvPr id="9" name="Rectangle 8">
            <a:extLst>
              <a:ext uri="{FF2B5EF4-FFF2-40B4-BE49-F238E27FC236}">
                <a16:creationId xmlns:a16="http://schemas.microsoft.com/office/drawing/2014/main" id="{1721041D-C73B-42A3-8ED3-61B3180614CB}"/>
              </a:ext>
            </a:extLst>
          </p:cNvPr>
          <p:cNvSpPr/>
          <p:nvPr/>
        </p:nvSpPr>
        <p:spPr>
          <a:xfrm>
            <a:off x="1308193" y="5355963"/>
            <a:ext cx="9575613" cy="954107"/>
          </a:xfrm>
          <a:prstGeom prst="rect">
            <a:avLst/>
          </a:prstGeom>
        </p:spPr>
        <p:txBody>
          <a:bodyPr wrap="square">
            <a:spAutoFit/>
          </a:bodyPr>
          <a:lstStyle/>
          <a:p>
            <a:pPr algn="ctr"/>
            <a:r>
              <a:rPr lang="it-IT" sz="2800" dirty="0">
                <a:hlinkClick r:id="rId4"/>
              </a:rPr>
              <a:t>https://edcarp.github.io/2019-11-15-edinburgh-library-carpentry/</a:t>
            </a:r>
            <a:endParaRPr lang="it-IT" sz="2800" dirty="0"/>
          </a:p>
        </p:txBody>
      </p:sp>
      <p:pic>
        <p:nvPicPr>
          <p:cNvPr id="1026" name="Picture 2" descr="Image result for CDCS edinburgh">
            <a:extLst>
              <a:ext uri="{FF2B5EF4-FFF2-40B4-BE49-F238E27FC236}">
                <a16:creationId xmlns:a16="http://schemas.microsoft.com/office/drawing/2014/main" id="{1B19C9CA-9B54-431B-AB3B-DB0E670B1A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63" y="4903580"/>
            <a:ext cx="1614620" cy="1614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TotalTime>
  <Words>5600</Words>
  <Application>Microsoft Office PowerPoint</Application>
  <PresentationFormat>Widescreen</PresentationFormat>
  <Paragraphs>483</Paragraphs>
  <Slides>60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Calibri </vt:lpstr>
      <vt:lpstr>Calibri Light</vt:lpstr>
      <vt:lpstr>Helvetica Neue</vt:lpstr>
      <vt:lpstr>Menlo</vt:lpstr>
      <vt:lpstr>Proxima Nova</vt:lpstr>
      <vt:lpstr>Office Theme</vt:lpstr>
      <vt:lpstr>Intro to Data and Regex </vt:lpstr>
      <vt:lpstr>Foundational skills for researchers</vt:lpstr>
      <vt:lpstr>The Carpentries: what is it?</vt:lpstr>
      <vt:lpstr>Edinburgh Carpentries</vt:lpstr>
      <vt:lpstr>Edinburgh Carpentries</vt:lpstr>
      <vt:lpstr>Edinburgh Carpentries</vt:lpstr>
      <vt:lpstr>Edinburgh Carpentries:</vt:lpstr>
      <vt:lpstr>Library Carpentry at NLS</vt:lpstr>
      <vt:lpstr>Content of this workshop</vt:lpstr>
      <vt:lpstr>Why a «Humanist» shall be bother in learning all of this?</vt:lpstr>
      <vt:lpstr>PowerPoint Presentation</vt:lpstr>
      <vt:lpstr>PowerPoint Presentation</vt:lpstr>
      <vt:lpstr>Some practical info</vt:lpstr>
      <vt:lpstr>Plan of today </vt:lpstr>
      <vt:lpstr>Libraries are guided by the needs of their communities…</vt:lpstr>
      <vt:lpstr>Unmet needs  According to Barone L, Williams J and Micklos D.  Unmet Needs for Analyzing Biological Big Data: A Survey of 704 NSF Principal Investigators (2017): </vt:lpstr>
      <vt:lpstr>PowerPoint Presentation</vt:lpstr>
      <vt:lpstr>Why coming to a Library Carpentry?  Library Carpentry core objectives Library Carpentry workshops teach people working in library- and information-related roles how to:  </vt:lpstr>
      <vt:lpstr>What we are going to see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dc:title>
  <dc:creator>MICHIELIN Lucia</dc:creator>
  <cp:lastModifiedBy>MICHIELIN Lucia</cp:lastModifiedBy>
  <cp:revision>46</cp:revision>
  <dcterms:created xsi:type="dcterms:W3CDTF">2019-11-10T17:00:22Z</dcterms:created>
  <dcterms:modified xsi:type="dcterms:W3CDTF">2019-11-15T12:45:12Z</dcterms:modified>
</cp:coreProperties>
</file>